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6" r:id="rId8"/>
    <p:sldId id="257" r:id="rId9"/>
    <p:sldId id="258" r:id="rId10"/>
    <p:sldId id="259" r:id="rId11"/>
    <p:sldId id="260" r:id="rId12"/>
    <p:sldId id="261" r:id="rId13"/>
    <p:sldId id="316" r:id="rId14"/>
    <p:sldId id="317" r:id="rId15"/>
    <p:sldId id="318" r:id="rId16"/>
    <p:sldId id="319" r:id="rId17"/>
    <p:sldId id="320" r:id="rId18"/>
    <p:sldId id="321" r:id="rId19"/>
    <p:sldId id="322" r:id="rId20"/>
    <p:sldId id="323" r:id="rId21"/>
    <p:sldId id="324" r:id="rId22"/>
    <p:sldId id="325" r:id="rId23"/>
    <p:sldId id="326" r:id="rId24"/>
    <p:sldId id="262" r:id="rId25"/>
    <p:sldId id="263" r:id="rId26"/>
    <p:sldId id="264"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27" r:id="rId65"/>
    <p:sldId id="29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6-05-17T13:19:43.28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0,'19'0'281,"-1"0"-265,1 0-16,0 0 0,-1 0 15,19 0-15,1 0 0,18 0 0,-18 0 16,-2 0-16,21 0 0,-1 0 0,0 0 15,0 0-15,19 0 0,-19 0 0,18 0 16,1 0-16,-1 0 0,39 0 0,-39 0 16,1 0-16,0 0 0,18 0 0,-18 0 15,-1 25-15,1-25 0,-18 0 0,17 0 16,-18 0-16,0 0 0,0 0 16,0 25-16,0-25 0,0 0 0,-19 25 15,1-25-15,18 0 0,-18 0 0,-20 0 16,0 0-16,20 0 0,-19 0 15,-1 0-15,1 0 16,0 0-16,0 0 0,-1 0 16,1 0-1,-1 0 1,1 0-16,0 0 16,-1 0-1,1 0-15,0 0 16,0 0-1,-1 0 1,1 0-16,0 0 0,-1 0 16,19 0-16,-18 0 15,0 0-15,0 0 0,-1 0 16,1 0-16,0 0 0,0 0 0,17 0 16,-17 0-16,19 0 15,-20 0-15,1 0 0,0 0 0,0 0 16,-1 0-16,0 0 0,20 0 15,-19 0-15,-1 0 0,1 0 0,0 0 16,0 0-16,-1 0 0,19 0 0,-18 0 16,0 0-16,18 0 0,-18 0 15,0 0-15,-1 0 0,39 0 0,-39 0 16,0 0-16,1 0 0,19 0 0,-20 0 16,1 0-16,0 0 0,18 0 0,-19 0 15,1 0-15,19 0 0,-20 0 0,1 0 16,19 0-16,-1 0 0,-19 0 0,20 0 15,-20 0-15,20 0 0,-19 0 0,18 0 16,-18 0-16,18 0 0,-19 0 0,20 0 16,-19 0-16,-1 0 0,1 0 15,19 0-15,-20 0 0,0 0 0,20 0 16,-1 0-16,-18 0 0,0 0 0,0 0 16,18 0-16,0 0 15,-18 0-15,-1 0 0,1 0 0,19 0 16,-20 0-16,1 0 0,18 0 0,-18 0 15,-1 0-15,1 0 0,19 0 0,-20 0 16,1 0-16,0 0 0,36 0 0,-36 0 16,0 0-16,18 0 0,1 0 0,-1 0 15,-19 0-15,1 0 0,19 0 0,-1 0 16,1 0-16,-1 0 0,-19 0 0,20 0 16,18 0-16,-19 0 0,-18 0 0,19 0 15,-20 0-15,19 0 0,-18 0 0,0 0 16,18 0-16,1 0 0,-2 0 15,-17 0-15,0 0 0,18 0 0,1 0 16,-19 0-16,-1 0 0,19 0 0,-18 0 16,0 0-16,-1 0 0,1 0 0,0 0 15,0 0-15,-1 0 0,1 0 0,18 0 16,-18 0-16,-1 0 0,20 0 16,-19 0-16,18 0 15,-18 0-15,0 0 0,-1 0 16,0 0-16,1 0 0,0 0 0,0 0 15,-1 0-15,1 0 0,0 0 16,0 0-16,-1 0 16,1 0-16,-1 0 15,1 0-15,0 0 0,-1 0 16,20 0-16,-19 0 16,-1 0-16,1 0 15,0 0-15,-1 0 16,1 0-1,-1 0 1,1 0-16,0 0 0,0 0 16,-1 0-1,1 0-15,0 0 16,0 0 0,-1 0-16,0 0 15,1 0 1,0 0-16,0 0 31,-1 0-15,1 0-1,0 0 32,0 0-16,-1 0 32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6-05-17T13:19:50.31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0 574 0,'18'0'94,"1"0"-94,18 0 0,-18 0 16,19 0-16,-20 0 0,1 0 15,19 0-15,17 0 0,-17 0 0,-1 0 16,19 0-16,-19 0 0,1 0 0,18 0 15,-19 0-15,19 0 0,0 0 0,0 0 16,0 0-16,0 0 0,0 0 16,-18 0-16,-1 0 0,19 0 0,-19 25 15,-18-25-15,19 25 0,-1-25 0,19 0 16,-38 0-16,20 24 0,-1-24 0,1 0 16,17 25-16,-36-25 0,19 0 0,-20 0 15,20 25-15,17-25 0,-36 25 0,19-25 16,-20 0-16,39 0 0,-21 26 0,-17-26 15,19 0-15,-20 0 0,39 0 0,-39 0 16,19 0-16,-18 0 0,18 0 0,1 25 16,-19-25-16,-1 0 0,20 0 0,-19 0 15,-1 0-15,19 0 0,-18 0 16,-19 25-16,37-25 0,-18 25 0,0-25 16,18 0-16,-19 0 0,1 25 0,19-25 15,18 25-15,-37-25 0,18 0 0,-19 0 16,20 0-16,-1 0 0,-18 0 0,18 0 15,1 0-15,-1 0 0,0 0 0,1 0 16,-1 0-16,-18 0 0,18 0 0,19 0 16,-19 0-16,1 0 0,-1 0 0,-18 0 15,18 0-15,-18 0 0,-1 0 0,1 0 16,19 0-16,-1 0 0,-18 0 0,-1 0 16,38 0-16,-37 0 0,0 0 15,18 0-15,1 0 0,-20 0 0,0 0 16,1 0-16,19 0 0,-1 0 0,1 0 15,-2 0-15,2 0 0,-19 0 0,37 0 16,-19 0-16,0 0 0,-18 0 0,0 0 16,37 0-16,-37 0 0,-1 0 0,20 0 15,-1 0-15,-19 0 0,1 0 0,0 0 16,18 0-16,1 0 0,-1 0 16,-19 0-16,20 0 0,-19 0 15,18 0-15,-18 0 16,0 0-16,-1 0 0,1 0 0,-1 0 0,1 0 15,0 0-15,-1 0 0,1 0 16,0 0-16,0 0 0,-1 0 0,1 0 16,0 0-16,18 0 0,-19 0 0,20 0 15,-19 0-15,-1 0 0,1 0 0,0 0 16,18 0-16,-19 0 0,1 0 16,0 0-16,0 0 0,-1 0 0,1 0 15,0 0-15,0 0 0,-1 0 0,1 0 16,-1 0-16,20 0 0,-20 0 15,1 0-15,0 0 0,0 0 0,-1 0 16,1 0-16,0 0 0,-1 0 0,1 0 16,-1 0-16,1 0 0,0 0 15,18 0-15,-18 0 0,0 0 0,0 0 16,-1 0-16,0 0 0,1 0 0,19 0 16,-20 0-16,1 0 0,0 0 0,0 0 15,-1 0-15,19 0 0,-18 0 0,0 0 16,-1 0-16,20 0 0,-19 0 0,-1 0 15,1 0-15,-1 0 0,1 0 0,18 0 16,-18 0-16,0 0 0,0 0 0,18 0 16,-18 0-16,0 0 0,17 0 0,-17 0 15,19 0-15,-20 0 16,1 0-16,0 0 0,0 0 0,-1 0 16,0 0-16,1 0 15,0 0-15,0 0 0,-1 0 16,1 0-16,0 0 0,0 0 15,-1 0-15,1 0 32,-1 0-17,1 0 48,-19-25 156,0 0-204,0 0 1,0 0-16,-19 25 15,19-25-15,0-1 16,0 1 0,0 0-1,0 0 1,0 1-16,0-1 16,0 0-16,0 0 15,0 0-15,0 0 16,0 0-16,0-25 15,0 25 1,0 1 0,0-1-16,0 0 15,0 0-15,0 0 16,19 25 0,-19-25-1,0-1 1,0 1 62,19 25-47,-19-25-31,0 0 16,0 1-1,19-1 1,-19 0-16,0 0 16,0 0-1,0 0 17,-19 25 249,0 0-234,0 25-16,19 0-31,0 0 16,-18-25-1,18 25-15,0 0 16,-19-25-1,19 24-15,0 1 16,-18-25 0,18 25 15,-19-25-31,19 25 47,-19-25-32,19 26 1,-19-26 62,19 25-62,-18-25-1,-1 0 1,19 25 15,-19-25-31,0 0 16,19 25 0,-18 0-16,0-25 15,-1 25 1,0-1-1,0-24 1,1 0-16,18 25 16,-19-25-1,0 25 1,0-25 31,19 25-32,-18-25 1,18 25 15,-18-25-31,-1 0 16,-19 0 0,20 0-16,18 25 15,-19-25-15,0 0 16,0 0-16,1 0 15,-1 0 1,0 25 0,1-25-16,18 25 0,-19-25 15,1 0-15,-1 0 16,0 0-16,0 0 16,1 0-1,-1 0-15,0 0 16,0 0-16,1 0 15,0 0 1,-1 0-16,0 0 16,0 0-1,1 0-15,-1 0 16,0 0 0,0 0-16,1 0 15,0 0-15,-1 0 16,0 0-16,0 0 15,1 0-15,-1 0 0,0 0 16,0 0 0,1 0-16,-1 0 0,-18 0 15,18 0-15,1 0 16,-1 0-16,0 0 0,0 0 16,-18 0-16,18 0 15,1 0-15,-1 0 16,1 0-16,-20 0 0,19 0 0,-18 0 15,18 0-15,0 0 16,1 0-16,0 0 0,-1 0 0,0 0 16,0 0-16,1 0 15,-1 0-15,0 0 0,0 0 16,1 0-16,-1-25 16,1 25-16,-1 0 15,0 0-15,1 0 0,-1 0 16,0 0-16,0 0 15,-18 0-15,18 0 16,1 0-16,-1 0 0,1 0 16,-1 0-16,0 0 15,0 0-15,1 0 0,-1 0 16,0 0-16,0 0 0,1 0 16,0 0-1,-1 0-15,19-25 0,-19 25 0,0 0 16,1 0-16,-1 0 0,0 0 15,0 0-15,1 0 0,0 0 16,-1 0-16,0 0 16,0 0-16,1 0 0,-20 0 15,19 0-15,1 0 16,-1 0-16,0 0 16,1 0-16,-1 0 0,1 0 15,-1 0 1,0 0-16,0 0 0,1 0 15,-1 0 1,0 0 0,0 0-16,1 0 15,0 0-15,-1 0 16,0 0-16,0 0 16,1 0-1,-1 0-15,0 0 16,0 0-1,1 0 1,0 0-16,-1 0 16,0 0-16,-18 0 15,18 0 1,0 0-16,-18 0 16,18 0-16,1 0 0,-1 0 15,0 0-15,1 0 0,-1 0 0,0 0 16,0 0-16,1 0 15,-1 0-15,0 0 0,-18 0 16,19 0-16,-1 0 16,0 0-16,0 0 0,1 0 15,-1 0-15,0 0 0,0 0 16,1 0-16,0 0 16,-1 0-16,0 0 0,0 0 15,1 0-15,-1 0 0,0 0 16,0 0-16,1 0 0,-1 0 15,1 0-15,-1 0 0,0 0 16,1 0-16,-1 0 0,0 0 16,0 0-16,1 0 0,-1 0 15,0 0-15,1 0 0,-1 0 16,19-25-16,-18 25 0,-1 0 16,0 0-16,0 0 0,1 0 15,-1 0-15,0 0 16,0 0-16,1 0 0,0 0 15,-1 0-15,0 0 16,0 0-16,1 0 16,-1 0-16,0 0 15,0 0-15,1 0 16,0 0-16,-1 0 16,0 0-16,0 0 15,1 0-15,-1 0 16,0 0-16,0 0 15,1 0-15,-1 0 0,0 0 16,1 0-16,-1 0 16,1 0-1,-20 0-15,19 0 16,1 0 0,-1 0-16,0 0 15,0 0-15,1 0 16,0 0-16,-1 0 15,0 0-15,0 0 16,1 0-16,-20 0 16,19 0-1,1 0-15,0 0 0,-1 0 16,0 0-16,0 0 16,1 0-16,-1 0 0,0 0 15,0 0-15,1 0 0,-1 0 16,1 0-16,-1 0 0,0 0 15,1 0-15,-1 0 0,0 0 16,0 0-16,-18 0 16,18 0-16,-18-25 15,19 25-15,-1 0 16,0 0-16,0 0 16,1 0-16,-1 0 0,0 0 15,0 0-15,1 0 0,0 0 16,-1 0-16,0 0 0,0 0 0,1 0 15,-1 0-15,-19 0 0,20 0 16,-1 0-16,-18 0 16,18 0-16,1 0 15,-1 0 1,0 0-16,0 0 0,1 0 16,-1 0-1,0 0-15,1 0 16,-1 0-16,1 0 15,-1 0 1,0 0 0,0 0-1,1 0 1,-1 0 0,0 0 15,0 0-16,1 0 1,0 0 15,-1 0-15,0 0 0,0 0 15,1 0-31,-1 0 15,0 0 1,0 0 0,1 0-16,0 0 31,-1 0-15,0 0-16,0 0 31,1 0-31,-1 0 31,19-25 110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6-05-17T13:19:56.45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0,'19'0'219,"-1"0"-188,0 0-15,1 0 0,0 0-1,0 0 1,-1 0-16,1 0 16,0 0-16,0 0 15,-1 0 1,1 0-16,-1 0 15,1 0 1,0 0 0,-1 0-16,1 0 15,0 0-15,0 0 0,-1 0 16,1 0-16,0 0 16,0 0-16,-1 0 15,0 0 1,1 0-16,0 0 0,0 0 15,-1 0 1,1 0-16,0 0 0,0 0 16,-1 0-16,19 0 15,-18 0 1,0 0-16,-1 0 16,1 0-16,0 0 15,0 0-15,-1 0 0,1 0 16,-1 0-16,1 0 15,0 0-15,-1 0 0,1 0 16,0 0-16,0 0 16,-1 0-16,1 0 0,0 0 15,-1 0-15,1 0 16,18 0-16,-18 0 16,0 0-16,-1 0 15,1 0-15,0 0 16,0 0-1,-1 0-15,0 0 16,1 0-16,0 0 16,0 0-16,-1 0 0,1 0 15,0 0 1,0 0-16,-1 0 0,1 0 16,-1 0-16,1 0 15,0 0-15,-1 0 16,1 0-1,0 0-15,0 0 0,-1 0 32,1 0-17,0 0 1,-1 0-16,1 0 16,-1 0-1,1 0 16,0 0-15,0 0 0,-1 0-1,1 0 1,0 0 0,0 0-1,-1 0 16,0 0-15,1 0 0,0 0-16,0 0 31,-1 0 0,1 0-31,0 0 31,0 0 1,-1 0 77,0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6-05-17T13:20:02.07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27 0,'19'0'141,"0"0"-125,-1 0-16,1 0 15,18 0-15,-18 0 0,-1 0 16,1 0-16,19 0 0,-20 0 0,1 0 16,18 0-16,1 0 0,-1 0 0,0 0 15,1 0-15,-1 0 0,-18 0 0,37 0 16,-38 0-16,1 0 0,18 0 0,1 0 15,-19 0-15,0 0 0,-1 0 0,19 0 16,-18 0-16,18 0 0,-18 0 16,0 0-16,18 0 0,-19 0 0,1 0 15,0 0-15,-1 0 0,1 0 16,0 0-16,19 0 0,-20 0 0,1 0 16,18 0-16,-19 0 0,20 0 0,-19 0 15,18 0-15,1 0 0,-2 0 0,-17 0 16,0 0-16,19 0 0,-1 0 0,-18 0 15,-1 0-15,19 0 0,-18 0 0,0 0 16,18 0-16,-18 0 0,0 0 0,-1 0 16,1 0-16,0 0 0,-1 0 0,1 0 15,0 0-15,-1 0 0,20 0 0,-1 0 16,-18 0-16,0 0 16,-1 0-16,19 0 0,-18 0 0,0 0 15,-1 0-15,20 0 0,0 0 16,-20 0-16,0 0 0,1 0 0,18 0 15,1 0-15,-19 0 0,0 0 0,18 0 16,0 0-16,-19 0 0,1 0 0,19 0 16,-19 0-16,-1 0 0,1 0 0,18 0 15,-19 0-15,1 0 0,0 0 0,0 0 16,0 0-16,-1 0 0,1 0 0,0 0 16,-1 0-16,0 0 0,1 0 0,0 0 15,0 0-15,18 0 0,-18 0 16,0 0-16,-1 0 0,1 0 15,18 0-15,-18 0 0,18 0 16,-18 0-16,0 0 0,18 0 0,-18 0 16,0 0-16,-1 0 0,19 0 0,-18 0 15,0 0-15,18 0 0,1 0 0,-19 0 16,-1 0-16,19 0 0,-18 0 0,-1 0 16,1 0-16,19 0 0,-19 0 15,17 0-15,-17 0 0,18 0 16,1 0-16,-19 0 0,18 0 15,-18 0-15,18 0 16,-19 0-16,1 0 0,0 0 16,0 0-16,0 0 0,-1 0 15,1 0-15,0 0 0,-1 0 0,19 0 16,-18 0-16,19 0 0,-20 0 16,1 0-16,0 0 0,-1 0 15,19 0-15,1 0 0,-19 0 16,-1 0-16,1 0 15,0 0-15,-1 0 0,1 0 0,0 0 16,-1 0-16,20 0 0,-20 0 16,1 0-16,0 0 15,-1 0-15,1 0 0,19 0 0,-20 0 16,1 0-16,18 0 0,-18 0 16,-1 0-16,1 0 0,0 0 15,0 0-15,0 0 0,-1 0 0,19 0 16,-18 0-16,18 0 0,-18 0 15,0 0-15,0 0 0,17 0 16,-17 0-16,0 0 0,-1 0 0,20 0 16,-19 0-16,0 0 0,18 0 0,-18 0 15,17 0-15,-17 0 0,0 0 16,0 0-16,18 0 0,-18 0 0,0 0 16,-1 0-16,0 0 0,1 0 0,19 0 15,-19 0-15,18 0 0,-18 0 16,-1 26-16,1-26 0,18 0 15,-18 0-15,0 0 0,-1 0 16,20 25-16,-20-25 0,1 25 0,18-25 16,-18 0-16,0 0 0,18 0 0,-18 0 15,-1 0-15,20 0 0,-19 0 0,-1 0 16,1 0-16,18 0 0,0 0 0,-18 0 16,0 0-16,19 0 0,-20 25 0,0-25 15,20 0-15,-1 0 0,-18 25 0,0-25 16,0 0-16,-1 0 0,19 0 0,0 0 15,-18 0-15,0 0 0,0 0 0,37 0 16,-37 0-16,-1 0 0,0 0 0,20 0 16,0 0-16,-20 26 0,1-26 0,18 0 15,0 0-15,-18 0 0,0 0 0,0 0 16,-1 0-16,1 0 0,18 0 16,-18 0-16,-1 0 0,20 0 0,-1 0 15,-37 25-15,19-25 0,0 0 0,-1 0 16,1 0-16,19 0 0,-20 0 15,1 0-15,-1 0 0,1 0 16,0 0-16,-1 0 16,1 0-16,0 0 15,0 0-15,0 0 0,-1 0 16,0 0 0,1 0-1,0 0-15,-1 0 0,1 0 16,0 0-1,0 0 1,0 0-16,-1 0 31,0 0 1,1 0 202,0 0-234,-1 0 16,1 0-16,0 0 15,0 0-15,0 0 0,-1 0 0,1 0 16,18 0-16,-19 0 0,1 0 0,0 0 15,19 0-15,-20 0 0,1 0 0,0 0 16,-1 0-16,0 0 0,20 0 0,-19 0 16,18 0-16,-18 0 0,18 0 0,-18 0 15,-1 0-15,1 0 0,19 0 0,-1 0 16,-18 0-16,-1 0 0,20 0 0,-20 0 16,1 0-16,0 0 0,-1 0 0,1 0 15,18 0-15,-18 0 0,0 0 16,0 0-16,-1 0 0,1 0 15,18 0-15,0 0 16,-18 0-16,0 0 0,0 0 0,18 0 16,-19 0-16,1 0 0,18 0 0,-18 0 15,0 0-15,0 0 0,18 0 0,-19 0 16,1 0-16,0 0 0,18 0 0,-18 0 16,0 0-16,18 0 0,1 0 0,-20 0 15,0 0-15,20 0 0,-19 0 0,0 0 16,-1 0-16,38 0 0,-38 0 0,1 0 15,0 0-15,37 0 0,-37 0 0,0 0 16,18 0-16,-19 0 0,20 0 0,-1 0 16,-18 0-16,18 0 0,1 0 15,-1 0-15,-18 0 0,18 0 0,-18 0 16,18 0-16,-18 0 0,18 0 0,-18 0 16,18 0-16,-18 0 0,-1 0 0,20 0 15,-19 0-15,0 0 0,-1 0 0,0 0 16,1 0-16,0 0 0,37 0 0,-37 0 15,0 0-15,-1 0 0,19 0 0,-18 0 16,18 0-16,-18 0 0,19 0 0,-1 0 16,-18 0-16,-1 0 0,19 0 0,-18 0 15,0 0-15,0 0 0,18 0 0,-18 0 16,-1 0-16,19 0 0,-18 0 0,19 0 16,-20 0-16,20 0 0,-20 0 0,1 0 15,-1 0-15,20 0 0,-19 0 0,-1 0 16,20 0-16,-20 0 0,1 0 15,0 0-15,18 0 0,-18 0 0,-1 0 16,20 0-16,-20 0 0,1 0 0,0 0 16,19 0-16,-20 0 0,0 0 0,1 0 15,0 0-15,-1 0 0,20 0 0,-19 0 16,18 0-16,-19 0 0,1 0 16,0 0-16,18 0 0,-18 0 0,0 0 15,18 0-15,-18 0 0,-1 0 0,1 0 16,18 0-16,-18 0 0,19 0 0,-1 0 15,0 0-15,0 0 0,-18 0 0,0 0 16,18 0-16,1 0 0,-20 0 0,19 0 16,-18 0-16,19 0 0,-1 0 15,-18 0-15,18 0 0,-18 0 0,37 0 16,-19 0-16,-18 0 0,18 0 0,-18 0 16,37 0-16,-38 0 0,20 0 0,-1 0 15,-18 0-15,37 0 0,-38 0 0,20 0 16,-1 0-16,1 0 0,-1 0 0,0 0 15,19 0-15,-18 0 0,-1 0 0,-18 0 16,18 0-16,0 0 0,1 0 0,-19 0 16,18 0-16,-18 0 0,36 0 0,-36 0 15,0 0-15,18 0 0,1 0 0,-20 0 16,1 0-16,18 0 0,-18 0 0,18 0 16,-18 0-16,0 0 0,18 0 0,0 0 15,-18 0-15,0 0 0,18 0 0,0 0 16,1 0-16,-1 0 0,-18 0 15,18 0-15,0 0 0,-18 0 0,0 0 16,19 0-16,-2 0 0,-17 0 0,18 0 16,-18 0-16,19 0 0,-1 0 0,-18 0 15,18 0-15,-19 0 0,20 0 0,0 0 16,-20 0-16,20 0 0,-2 0 0,2 0 16,-19 0-16,18 0 0,1 0 0,-2 0 15,2 0-15,-19 0 0,0 0 0,18 0 16,19 0-16,-19 0 0,1 0 0,-1 0 15,0 0-15,-18 0 0,19 0 0,17 0 16,-17 0-16,-1 0 0,1 0 16,-19 0-16,17 0 0,-17 0 0,18 0 15,-18 0-15,19 0 0,-1 0 0,-19 0 16,1 0-16,18 0 0,1 0 0,-19 0 16,0 0-16,-1 0 0,1 0 0,-1 0 15,19 0-15,-18 0 0,0 0 16,0 0-16,0 0 0,-1 0 15,20 0-15,-20 0 16,0 0-16,1 0 16,0 0-16,0 0 0,0 0 15,-1 0-15,1 0 16,0 0-16,-1 0 16,1 0-16,-1 0 15,1 0-15,0 0 0,0 0 16,-1 0-16,1 0 15,0 0-15,-1 0 0,1 0 16,0 0-16,-1 0 16,1 0-16,0 0 15,-1 0-15,1 0 16,0 0-16,-1 0 16,1 0-1,0 0 1,0 0-16,-1 0 15,1 0 1,-1 0-16,1 0 16,0 0-1,-1 0-15,1 0 16,0 0 0,0 0-16,0 0 15,-1 0 1,0 0 15,1 0-31,0 0 16,-1 0-1,1 0 17,0 0-17,0 0 1,0 0 15,-1 0 16,0 0-31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1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32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103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138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41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022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9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4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42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4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B179F-6793-46AD-93D5-703A1BF4E416}"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48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60DEC-4023-4B6C-B1DE-C921F802E593}"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70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0277A-0266-41F1-8F25-F48E069B0302}"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96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53464B-B352-4807-B7AD-BA2509EF54D0}" type="datetime1">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59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BEEC0-A2E0-445F-B0F1-12286B060C7C}" type="datetime1">
              <a:rPr lang="en-US" smtClean="0">
                <a:solidFill>
                  <a:prstClr val="black">
                    <a:tint val="75000"/>
                  </a:prstClr>
                </a:solidFill>
              </a:rPr>
              <a:pPr/>
              <a:t>6/10/2026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828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A1554-DF72-4B4A-898D-11C67713BB4C}" type="datetime1">
              <a:rPr lang="en-US" smtClean="0">
                <a:solidFill>
                  <a:prstClr val="black">
                    <a:tint val="75000"/>
                  </a:prstClr>
                </a:solidFill>
              </a:rPr>
              <a:pPr/>
              <a:t>6/10/2026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604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F4771-C967-4930-8CD3-52F808C20AA5}" type="datetime1">
              <a:rPr lang="en-US" smtClean="0">
                <a:solidFill>
                  <a:prstClr val="black">
                    <a:tint val="75000"/>
                  </a:prstClr>
                </a:solidFill>
              </a:rPr>
              <a:pPr/>
              <a:t>6/10/2026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5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3D052B-A944-43F6-9BB2-78E4487C4839}" type="datetime1">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37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55729-C12D-4966-9620-F7FF2E1C5871}" type="datetime1">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1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2597F-A495-4A99-A884-3AABC81DDC7B}"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14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3277-CDCD-47C4-B3CA-CAD08785EFB4}"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34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71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045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591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8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30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1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30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94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798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48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51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073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30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15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59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6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721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85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315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975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49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72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B179F-6793-46AD-93D5-703A1BF4E416}"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411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60DEC-4023-4B6C-B1DE-C921F802E593}"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09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0277A-0266-41F1-8F25-F48E069B0302}"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547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53464B-B352-4807-B7AD-BA2509EF54D0}" type="datetime1">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44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BEEC0-A2E0-445F-B0F1-12286B060C7C}" type="datetime1">
              <a:rPr lang="en-US" smtClean="0">
                <a:solidFill>
                  <a:prstClr val="black">
                    <a:tint val="75000"/>
                  </a:prstClr>
                </a:solidFill>
              </a:rPr>
              <a:pPr/>
              <a:t>6/11/2026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60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A1554-DF72-4B4A-898D-11C67713BB4C}" type="datetime1">
              <a:rPr lang="en-US" smtClean="0">
                <a:solidFill>
                  <a:prstClr val="black">
                    <a:tint val="75000"/>
                  </a:prstClr>
                </a:solidFill>
              </a:rPr>
              <a:pPr/>
              <a:t>6/11/2026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62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F4771-C967-4930-8CD3-52F808C20AA5}" type="datetime1">
              <a:rPr lang="en-US" smtClean="0">
                <a:solidFill>
                  <a:prstClr val="black">
                    <a:tint val="75000"/>
                  </a:prstClr>
                </a:solidFill>
              </a:rPr>
              <a:pPr/>
              <a:t>6/11/2026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6249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3D052B-A944-43F6-9BB2-78E4487C4839}" type="datetime1">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878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55729-C12D-4966-9620-F7FF2E1C5871}" type="datetime1">
              <a:rPr lang="en-US" smtClean="0">
                <a:solidFill>
                  <a:prstClr val="black">
                    <a:tint val="75000"/>
                  </a:prstClr>
                </a:solidFill>
              </a:rPr>
              <a:pPr/>
              <a:t>6/11/2026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004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2597F-A495-4A99-A884-3AABC81DDC7B}"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51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3277-CDCD-47C4-B3CA-CAD08785EFB4}"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27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4A511-0090-4A05-B4B9-0AFA56EF401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9F8FD2F0-E6AC-4DF5-9959-C72D0EA126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29BDC136-0C3A-43A6-B2AE-16601BF5D639}"/>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C7F0C5B-9AAB-470A-AFBF-68D4DC14914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88BEDB1-D93F-4C98-ABB0-37348CA5CC34}"/>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25168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2EEB7-5FB1-4727-B2FA-2507A232B4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C81D450-30D6-4F15-B021-9BBF05A197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EB4D1BA-4736-41C8-A7B3-C6EA93BE5FD4}"/>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BF17E8C0-7ADA-4783-9E3D-85CB9EF3CFB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9BD9D75-0C90-4AA5-8F94-8D22C19DF07A}"/>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983158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FC127-B495-4C7E-A5A9-58FEBBA113B4}"/>
              </a:ext>
            </a:extLst>
          </p:cNvPr>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DF784BF-3227-4A93-B441-C9AF1E3ACD1D}"/>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1F6BA5F-0E0A-420D-BC6C-E8D58ACD47A6}"/>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B3F567E-6097-4529-9895-41E062D582C5}"/>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3865C482-38D5-463A-B40E-E3C136144677}"/>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245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4319D-A080-48FE-BA57-FC9E19AD59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6D86609-7031-4FA8-9754-BD31EBBCBB5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B94AFF6-2F21-4844-944F-51140981650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45BECD28-4461-4E21-AAFC-0FD8F16FA11A}"/>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465A8F5D-53C0-4EA2-B58B-3809D854484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4719719D-2B62-43FF-8300-952E3AB738F0}"/>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73034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65091-9DF9-42EC-B3EE-89DF930EC307}"/>
              </a:ext>
            </a:extLst>
          </p:cNvPr>
          <p:cNvSpPr>
            <a:spLocks noGrp="1"/>
          </p:cNvSpPr>
          <p:nvPr>
            <p:ph type="title"/>
          </p:nvPr>
        </p:nvSpPr>
        <p:spPr>
          <a:xfrm>
            <a:off x="629841" y="365128"/>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E118805-9374-4273-9AC7-3A1C8988563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492F838-E66B-4334-898E-0DCA81C085B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FE6610A-B7CE-4227-9865-46E08A2E2794}"/>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81D4690-9D90-4067-B904-8AB5FC73E6C2}"/>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E2C42330-8A04-496D-8FFA-07B3CFBFB1F7}"/>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BBA1459F-59FB-44A8-AD6A-2E69B9E348EA}"/>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FC8B0D52-C694-4E63-85B4-C2B5A0EBC115}"/>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86461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96C2B-A7BB-4AC6-BEA9-DA926C6793C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D423765C-3E04-4056-A4BA-3E3B4DDB7F97}"/>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7DA82270-DF39-4415-94D1-35DF3D8B9023}"/>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79D9330C-49D8-4395-B8FD-3859D2DC8ACF}"/>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52511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DDD886F-02AF-438B-BBD7-0D4EBF136A53}"/>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50E927D7-A87F-48DF-BCED-A07335284786}"/>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D99D5A18-08E2-4168-A608-FC20AECE2946}"/>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35238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458D1-B006-479F-B407-8C326D5F47C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C76EDBC-494E-42B7-B3A9-52B53A93DCA3}"/>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85E7AE6-490C-4E73-9497-48B5452DE95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1CCC38-5C63-41C2-A1B9-64CB11A4CFDF}"/>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B5BC47E9-A02B-4419-856F-ABA9C8DB620C}"/>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D3247616-4B62-4F2D-A94A-B28C73B9CA0F}"/>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20906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5A2C9-31B2-4551-8398-9BE04593529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96B3D52F-65FE-43A5-89D1-0B672734F717}"/>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9F33D8E-B653-48DD-AF67-E3CD9B667F2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020ADE-1C1E-4D73-BA5B-42576731AE95}"/>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0AD170E-68C0-4D41-9692-C7529DE9E045}"/>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0B130F5-ADE0-4C7F-9B2B-8039A92F44F8}"/>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68725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113A6-AA3D-4AE7-B9A9-038FB53517C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74C5462-11DD-431F-A900-7753F62352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8ADFAC9-BADA-44B8-8C64-FED352FE7243}"/>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CAB8C23-84C0-4260-92FD-D4A9BDFBBE1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2D9320C7-ACCA-4846-87D4-7210E174796A}"/>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6748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6AD0DB-B199-4538-9FF0-619A392EB9B2}"/>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8C6568D-C5A5-42B2-9F79-4A6626DF592B}"/>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B31F276-EB3B-479B-B33D-3C376B648E47}"/>
              </a:ext>
            </a:extLst>
          </p:cNvPr>
          <p:cNvSpPr>
            <a:spLocks noGrp="1"/>
          </p:cNvSpPr>
          <p:nvPr>
            <p:ph type="dt" sz="half" idx="10"/>
          </p:nvPr>
        </p:nvSpPr>
        <p:spPr/>
        <p:txBody>
          <a:body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9E36DCB-F832-43C7-BC17-BA5191A546E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F18FF6B-F455-4795-BDEF-CEFF8972A3A6}"/>
              </a:ext>
            </a:extLst>
          </p:cNvPr>
          <p:cNvSpPr>
            <a:spLocks noGrp="1"/>
          </p:cNvSpPr>
          <p:nvPr>
            <p:ph type="sldNum" sz="quarter" idx="12"/>
          </p:nvPr>
        </p:nvSpPr>
        <p:spPr/>
        <p:txBody>
          <a:body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6254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6/10/2026</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21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D6182-0D53-41C2-BF7B-7352A26D2906}" type="datetime1">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83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A7F55-CF02-4363-8C37-27600257DA1A}" type="datetimeFigureOut">
              <a:rPr lang="en-US" smtClean="0">
                <a:solidFill>
                  <a:prstClr val="black">
                    <a:tint val="75000"/>
                  </a:prstClr>
                </a:solidFill>
              </a:rPr>
              <a:pPr/>
              <a:t>6/10/2026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789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A7F55-CF02-4363-8C37-27600257DA1A}" type="datetimeFigureOut">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19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D6182-0D53-41C2-BF7B-7352A26D2906}" type="datetime1">
              <a:rPr lang="en-US" smtClean="0">
                <a:solidFill>
                  <a:prstClr val="black">
                    <a:tint val="75000"/>
                  </a:prstClr>
                </a:solidFill>
              </a:rPr>
              <a:pPr/>
              <a:t>6/11/2026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solidFill>
                  <a:prstClr val="black">
                    <a:tint val="75000"/>
                  </a:prstClr>
                </a:solidFill>
              </a:rPr>
              <a:t>P R Sinha, Joint Director</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D7EC-3559-4A72-8EF7-28238BDC9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2802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133D18-DCF8-48CB-AE4F-86AAA89D6897}"/>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D05F1E3-810E-4061-8C5F-E0B399F898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78CAD9B-45DE-4D26-8E49-38945EF9D0CA}"/>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E85CE-25DD-4D8C-BB7F-9411065FC580}" type="datetimeFigureOut">
              <a:rPr lang="en-IN" smtClean="0">
                <a:solidFill>
                  <a:prstClr val="black">
                    <a:tint val="75000"/>
                  </a:prstClr>
                </a:solidFill>
              </a:rPr>
              <a:pPr/>
              <a:t>11-06-2026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86FF672-873C-4860-80AF-3F03AA54BB4D}"/>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DA0B29B-20F9-43A7-9AA5-1901DD86813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7CB50-2032-43B2-9293-827624B941E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830666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0.png"/><Relationship Id="rId1" Type="http://schemas.openxmlformats.org/officeDocument/2006/relationships/slideLayout" Target="../slideLayouts/slideLayout73.xml"/><Relationship Id="rId6" Type="http://schemas.openxmlformats.org/officeDocument/2006/relationships/image" Target="../media/image17.emf"/><Relationship Id="rId5" Type="http://schemas.openxmlformats.org/officeDocument/2006/relationships/customXml" Target="../ink/ink2.xml"/><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customXml" Target="../ink/ink4.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Why New Labour Codes?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26362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a:t>Notification </a:t>
            </a:r>
            <a:r>
              <a:rPr lang="en-US" sz="3600" dirty="0" smtClean="0"/>
              <a:t>relating to EPFO under </a:t>
            </a:r>
            <a:r>
              <a:rPr lang="en-US" sz="3600" dirty="0" err="1" smtClean="0"/>
              <a:t>CoSS</a:t>
            </a:r>
            <a:endParaRPr lang="en-US" sz="3600" dirty="0"/>
          </a:p>
        </p:txBody>
      </p:sp>
      <p:pic>
        <p:nvPicPr>
          <p:cNvPr id="2050" name="Picture 2"/>
          <p:cNvPicPr>
            <a:picLocks noGrp="1" noChangeAspect="1" noChangeArrowheads="1"/>
          </p:cNvPicPr>
          <p:nvPr>
            <p:ph idx="1"/>
          </p:nvPr>
        </p:nvPicPr>
        <p:blipFill>
          <a:blip r:embed="rId2"/>
          <a:stretch>
            <a:fillRect/>
          </a:stretch>
        </p:blipFill>
        <p:spPr bwMode="auto">
          <a:xfrm>
            <a:off x="457200" y="1417641"/>
            <a:ext cx="8229600" cy="475456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1"/>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03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164(1) </a:t>
            </a:r>
            <a:r>
              <a:rPr lang="en-US" dirty="0"/>
              <a:t>of </a:t>
            </a:r>
            <a:r>
              <a:rPr lang="en-US" dirty="0" err="1"/>
              <a:t>CoSS</a:t>
            </a:r>
            <a:r>
              <a:rPr lang="en-US" dirty="0"/>
              <a:t> 2020</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700" y="1521394"/>
            <a:ext cx="7907300" cy="392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164(2)(a) </a:t>
            </a:r>
            <a:r>
              <a:rPr lang="en-US" dirty="0"/>
              <a:t>of </a:t>
            </a:r>
            <a:r>
              <a:rPr lang="en-US" dirty="0" err="1"/>
              <a:t>CoSS</a:t>
            </a:r>
            <a:r>
              <a:rPr lang="en-US" dirty="0"/>
              <a:t> 2020</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7"/>
            <a:ext cx="8305800" cy="395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07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164(2)(c) </a:t>
            </a:r>
            <a:r>
              <a:rPr lang="en-US" dirty="0"/>
              <a:t>of </a:t>
            </a:r>
            <a:r>
              <a:rPr lang="en-US" dirty="0" err="1"/>
              <a:t>CoSS</a:t>
            </a:r>
            <a:r>
              <a:rPr lang="en-US" dirty="0"/>
              <a:t> 2020</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7" y="2057400"/>
            <a:ext cx="88106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66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164(2)(b) </a:t>
            </a:r>
            <a:r>
              <a:rPr lang="en-US" dirty="0"/>
              <a:t>of </a:t>
            </a:r>
            <a:r>
              <a:rPr lang="en-US" dirty="0" err="1"/>
              <a:t>CoSS</a:t>
            </a:r>
            <a:r>
              <a:rPr lang="en-US" dirty="0"/>
              <a:t> 2020</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16810" cy="299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79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164(3) of </a:t>
            </a:r>
            <a:r>
              <a:rPr lang="en-US" dirty="0" err="1" smtClean="0"/>
              <a:t>CoSS</a:t>
            </a:r>
            <a:r>
              <a:rPr lang="en-US" dirty="0" smtClean="0"/>
              <a:t> 2020</a:t>
            </a:r>
            <a:endParaRPr lang="en-IN"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856" y="1828800"/>
            <a:ext cx="7151770" cy="24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06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6 of General Clauses Act 1897</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001"/>
            <a:ext cx="8229600" cy="368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1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D9FE7-9ECE-42F3-AD5C-EC37D6566469}"/>
              </a:ext>
            </a:extLst>
          </p:cNvPr>
          <p:cNvSpPr>
            <a:spLocks noGrp="1"/>
          </p:cNvSpPr>
          <p:nvPr>
            <p:ph type="title"/>
          </p:nvPr>
        </p:nvSpPr>
        <p:spPr/>
        <p:txBody>
          <a:bodyPr>
            <a:normAutofit fontScale="90000"/>
          </a:bodyPr>
          <a:lstStyle/>
          <a:p>
            <a:r>
              <a:rPr lang="en-GB" b="1" dirty="0">
                <a:solidFill>
                  <a:srgbClr val="7030A0"/>
                </a:solidFill>
              </a:rPr>
              <a:t>ESI under the Code on Social Security, 2020</a:t>
            </a:r>
            <a:endParaRPr lang="en-IN" dirty="0"/>
          </a:p>
        </p:txBody>
      </p:sp>
      <p:sp>
        <p:nvSpPr>
          <p:cNvPr id="3" name="Content Placeholder 2">
            <a:extLst>
              <a:ext uri="{FF2B5EF4-FFF2-40B4-BE49-F238E27FC236}">
                <a16:creationId xmlns:a16="http://schemas.microsoft.com/office/drawing/2014/main" xmlns="" id="{3FC60E66-20CF-4B6D-A95D-01A3EE3C5F5B}"/>
              </a:ext>
            </a:extLst>
          </p:cNvPr>
          <p:cNvSpPr>
            <a:spLocks noGrp="1"/>
          </p:cNvSpPr>
          <p:nvPr>
            <p:ph idx="1"/>
          </p:nvPr>
        </p:nvSpPr>
        <p:spPr/>
        <p:txBody>
          <a:bodyPr>
            <a:normAutofit fontScale="70000" lnSpcReduction="20000"/>
          </a:bodyPr>
          <a:lstStyle/>
          <a:p>
            <a:r>
              <a:rPr lang="en-GB" dirty="0"/>
              <a:t>The Employees' State Insurance Act, 1948 has been subsumed </a:t>
            </a:r>
            <a:r>
              <a:rPr lang="en-GB" dirty="0" err="1"/>
              <a:t>alongwith</a:t>
            </a:r>
            <a:r>
              <a:rPr lang="en-GB" dirty="0"/>
              <a:t> 8 other Acts in the Social Security Code, 2020 </a:t>
            </a:r>
            <a:r>
              <a:rPr lang="en-GB" sz="1200" dirty="0"/>
              <a:t>(Act 36 of 2020). </a:t>
            </a:r>
          </a:p>
          <a:p>
            <a:r>
              <a:rPr lang="en-GB" sz="1700" dirty="0"/>
              <a:t>The other Acts subsumed in the Code on Social Security are:-</a:t>
            </a:r>
          </a:p>
          <a:p>
            <a:r>
              <a:rPr lang="en-GB" dirty="0"/>
              <a:t>The Employees’ Compensation Act, 1923; </a:t>
            </a:r>
          </a:p>
          <a:p>
            <a:r>
              <a:rPr lang="en-GB" dirty="0"/>
              <a:t>The Employees’ Provident Funds and Miscellaneous Provisions Act, 1952; </a:t>
            </a:r>
          </a:p>
          <a:p>
            <a:r>
              <a:rPr lang="en-GB" dirty="0"/>
              <a:t>The Employment Exchanges (Compulsory Notification of Vacancies) Act, 1959; </a:t>
            </a:r>
          </a:p>
          <a:p>
            <a:r>
              <a:rPr lang="en-GB" dirty="0"/>
              <a:t>The Maternity Benefit Act, 1961; </a:t>
            </a:r>
          </a:p>
          <a:p>
            <a:r>
              <a:rPr lang="en-GB" dirty="0"/>
              <a:t>The Payment of Gratuity Act, 1972; </a:t>
            </a:r>
          </a:p>
          <a:p>
            <a:r>
              <a:rPr lang="en-GB" dirty="0"/>
              <a:t>The Cine-Workers Welfare Fund Act, 1981;</a:t>
            </a:r>
          </a:p>
          <a:p>
            <a:r>
              <a:rPr lang="en-GB" dirty="0"/>
              <a:t>The Building and Other Construction Workers' Welfare Cess Act, 1996; </a:t>
            </a:r>
          </a:p>
          <a:p>
            <a:r>
              <a:rPr lang="en-GB" dirty="0"/>
              <a:t>The Unorganised Workers' Social Security Act, 2008</a:t>
            </a:r>
            <a:endParaRPr lang="en-IN" dirty="0"/>
          </a:p>
        </p:txBody>
      </p:sp>
      <p:sp>
        <p:nvSpPr>
          <p:cNvPr id="4" name="Footer Placeholder 3"/>
          <p:cNvSpPr>
            <a:spLocks noGrp="1"/>
          </p:cNvSpPr>
          <p:nvPr>
            <p:ph type="ftr" sz="quarter" idx="11"/>
          </p:nvPr>
        </p:nvSpPr>
        <p:spPr/>
        <p:txBody>
          <a:bodyPr/>
          <a:lstStyle/>
          <a:p>
            <a:r>
              <a:rPr lang="pt-BR" dirty="0" smtClean="0">
                <a:solidFill>
                  <a:prstClr val="black">
                    <a:tint val="75000"/>
                  </a:prstClr>
                </a:solidFill>
              </a:rPr>
              <a:t>P R Sinha, Joint Director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221233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FC983-299D-4643-84DA-EEC5DCFFC97C}"/>
              </a:ext>
            </a:extLst>
          </p:cNvPr>
          <p:cNvSpPr>
            <a:spLocks noGrp="1"/>
          </p:cNvSpPr>
          <p:nvPr>
            <p:ph type="title"/>
          </p:nvPr>
        </p:nvSpPr>
        <p:spPr>
          <a:xfrm>
            <a:off x="628650" y="685800"/>
            <a:ext cx="7886700" cy="857250"/>
          </a:xfrm>
        </p:spPr>
        <p:txBody>
          <a:bodyPr>
            <a:normAutofit/>
          </a:bodyPr>
          <a:lstStyle/>
          <a:p>
            <a:r>
              <a:rPr lang="en-GB" dirty="0">
                <a:solidFill>
                  <a:srgbClr val="7030A0"/>
                </a:solidFill>
              </a:rPr>
              <a:t>Code on Social Security, 2020</a:t>
            </a:r>
            <a:endParaRPr lang="en-IN" dirty="0">
              <a:solidFill>
                <a:srgbClr val="7030A0"/>
              </a:solidFill>
            </a:endParaRPr>
          </a:p>
        </p:txBody>
      </p:sp>
      <p:graphicFrame>
        <p:nvGraphicFramePr>
          <p:cNvPr id="4" name="Content Placeholder 3">
            <a:extLst>
              <a:ext uri="{FF2B5EF4-FFF2-40B4-BE49-F238E27FC236}">
                <a16:creationId xmlns="" xmlns:a16="http://schemas.microsoft.com/office/drawing/2014/main" id="{C9601779-7AFA-437B-A7BB-FF66B29F1537}"/>
              </a:ext>
            </a:extLst>
          </p:cNvPr>
          <p:cNvGraphicFramePr>
            <a:graphicFrameLocks noGrp="1"/>
          </p:cNvGraphicFramePr>
          <p:nvPr>
            <p:ph idx="1"/>
            <p:extLst>
              <p:ext uri="{D42A27DB-BD31-4B8C-83A1-F6EECF244321}">
                <p14:modId xmlns:p14="http://schemas.microsoft.com/office/powerpoint/2010/main" val="2412350406"/>
              </p:ext>
            </p:extLst>
          </p:nvPr>
        </p:nvGraphicFramePr>
        <p:xfrm>
          <a:off x="228606" y="1743964"/>
          <a:ext cx="8311199" cy="4251634"/>
        </p:xfrm>
        <a:graphic>
          <a:graphicData uri="http://schemas.openxmlformats.org/drawingml/2006/table">
            <a:tbl>
              <a:tblPr firstRow="1" bandRow="1">
                <a:tableStyleId>{5C22544A-7EE6-4342-B048-85BDC9FD1C3A}</a:tableStyleId>
              </a:tblPr>
              <a:tblGrid>
                <a:gridCol w="653098">
                  <a:extLst>
                    <a:ext uri="{9D8B030D-6E8A-4147-A177-3AD203B41FA5}">
                      <a16:colId xmlns="" xmlns:a16="http://schemas.microsoft.com/office/drawing/2014/main" val="17215206"/>
                    </a:ext>
                  </a:extLst>
                </a:gridCol>
                <a:gridCol w="1008126">
                  <a:extLst>
                    <a:ext uri="{9D8B030D-6E8A-4147-A177-3AD203B41FA5}">
                      <a16:colId xmlns="" xmlns:a16="http://schemas.microsoft.com/office/drawing/2014/main" val="3096533504"/>
                    </a:ext>
                  </a:extLst>
                </a:gridCol>
                <a:gridCol w="4559466">
                  <a:extLst>
                    <a:ext uri="{9D8B030D-6E8A-4147-A177-3AD203B41FA5}">
                      <a16:colId xmlns="" xmlns:a16="http://schemas.microsoft.com/office/drawing/2014/main" val="508487900"/>
                    </a:ext>
                  </a:extLst>
                </a:gridCol>
                <a:gridCol w="2090509">
                  <a:extLst>
                    <a:ext uri="{9D8B030D-6E8A-4147-A177-3AD203B41FA5}">
                      <a16:colId xmlns="" xmlns:a16="http://schemas.microsoft.com/office/drawing/2014/main" val="772791028"/>
                    </a:ext>
                  </a:extLst>
                </a:gridCol>
              </a:tblGrid>
              <a:tr h="0">
                <a:tc>
                  <a:txBody>
                    <a:bodyPr/>
                    <a:lstStyle/>
                    <a:p>
                      <a:r>
                        <a:rPr lang="en-GB" sz="1400" dirty="0"/>
                        <a:t>Sl. No.</a:t>
                      </a:r>
                      <a:endParaRPr lang="en-IN" sz="1400" dirty="0"/>
                    </a:p>
                  </a:txBody>
                  <a:tcPr marL="68580" marR="68580" marT="34290" marB="34290"/>
                </a:tc>
                <a:tc>
                  <a:txBody>
                    <a:bodyPr/>
                    <a:lstStyle/>
                    <a:p>
                      <a:r>
                        <a:rPr lang="en-GB" sz="1400" dirty="0"/>
                        <a:t>Chapter no.</a:t>
                      </a:r>
                      <a:endParaRPr lang="en-IN" sz="1400" dirty="0"/>
                    </a:p>
                  </a:txBody>
                  <a:tcPr marL="68580" marR="68580" marT="34290" marB="34290"/>
                </a:tc>
                <a:tc>
                  <a:txBody>
                    <a:bodyPr/>
                    <a:lstStyle/>
                    <a:p>
                      <a:r>
                        <a:rPr lang="en-GB" sz="1400" dirty="0"/>
                        <a:t>Chapter Heading</a:t>
                      </a:r>
                      <a:endParaRPr lang="en-IN" sz="1400" dirty="0"/>
                    </a:p>
                  </a:txBody>
                  <a:tcPr marL="68580" marR="68580" marT="34290" marB="34290"/>
                </a:tc>
                <a:tc>
                  <a:txBody>
                    <a:bodyPr/>
                    <a:lstStyle/>
                    <a:p>
                      <a:r>
                        <a:rPr lang="en-GB" sz="1400" dirty="0"/>
                        <a:t>Sections</a:t>
                      </a:r>
                      <a:endParaRPr lang="en-IN" sz="1400" dirty="0"/>
                    </a:p>
                  </a:txBody>
                  <a:tcPr marL="68580" marR="68580" marT="34290" marB="34290"/>
                </a:tc>
                <a:extLst>
                  <a:ext uri="{0D108BD9-81ED-4DB2-BD59-A6C34878D82A}">
                    <a16:rowId xmlns="" xmlns:a16="http://schemas.microsoft.com/office/drawing/2014/main" val="2336400495"/>
                  </a:ext>
                </a:extLst>
              </a:tr>
              <a:tr h="281575">
                <a:tc>
                  <a:txBody>
                    <a:bodyPr/>
                    <a:lstStyle/>
                    <a:p>
                      <a:r>
                        <a:rPr lang="en-GB" sz="1400" dirty="0"/>
                        <a:t>1</a:t>
                      </a:r>
                      <a:endParaRPr lang="en-IN" sz="1400" dirty="0"/>
                    </a:p>
                  </a:txBody>
                  <a:tcPr marL="68580" marR="68580" marT="34290" marB="34290"/>
                </a:tc>
                <a:tc>
                  <a:txBody>
                    <a:bodyPr/>
                    <a:lstStyle/>
                    <a:p>
                      <a:r>
                        <a:rPr lang="en-GB" sz="1400" dirty="0"/>
                        <a:t>I</a:t>
                      </a:r>
                      <a:endParaRPr lang="en-IN" sz="1400" dirty="0"/>
                    </a:p>
                  </a:txBody>
                  <a:tcPr marL="68580" marR="68580" marT="34290" marB="34290"/>
                </a:tc>
                <a:tc>
                  <a:txBody>
                    <a:bodyPr/>
                    <a:lstStyle/>
                    <a:p>
                      <a:r>
                        <a:rPr lang="en-GB" sz="1400" dirty="0">
                          <a:solidFill>
                            <a:srgbClr val="0070C0"/>
                          </a:solidFill>
                        </a:rPr>
                        <a:t>Preliminary</a:t>
                      </a:r>
                      <a:endParaRPr lang="en-IN" sz="1400" dirty="0">
                        <a:solidFill>
                          <a:srgbClr val="0070C0"/>
                        </a:solidFill>
                      </a:endParaRPr>
                    </a:p>
                  </a:txBody>
                  <a:tcPr marL="68580" marR="68580" marT="34290" marB="34290"/>
                </a:tc>
                <a:tc>
                  <a:txBody>
                    <a:bodyPr/>
                    <a:lstStyle/>
                    <a:p>
                      <a:r>
                        <a:rPr lang="en-GB" sz="1400" dirty="0"/>
                        <a:t>1-3</a:t>
                      </a:r>
                      <a:endParaRPr lang="en-IN" sz="1400" dirty="0"/>
                    </a:p>
                  </a:txBody>
                  <a:tcPr marL="68580" marR="68580" marT="34290" marB="34290"/>
                </a:tc>
                <a:extLst>
                  <a:ext uri="{0D108BD9-81ED-4DB2-BD59-A6C34878D82A}">
                    <a16:rowId xmlns="" xmlns:a16="http://schemas.microsoft.com/office/drawing/2014/main" val="1304320424"/>
                  </a:ext>
                </a:extLst>
              </a:tr>
              <a:tr h="281575">
                <a:tc>
                  <a:txBody>
                    <a:bodyPr/>
                    <a:lstStyle/>
                    <a:p>
                      <a:r>
                        <a:rPr lang="en-GB" sz="1400" dirty="0"/>
                        <a:t>2</a:t>
                      </a:r>
                      <a:endParaRPr lang="en-IN" sz="1400" dirty="0"/>
                    </a:p>
                  </a:txBody>
                  <a:tcPr marL="68580" marR="68580" marT="34290" marB="34290"/>
                </a:tc>
                <a:tc>
                  <a:txBody>
                    <a:bodyPr/>
                    <a:lstStyle/>
                    <a:p>
                      <a:r>
                        <a:rPr lang="en-GB" sz="1400" dirty="0"/>
                        <a:t>II</a:t>
                      </a:r>
                      <a:endParaRPr lang="en-IN" sz="1400" dirty="0"/>
                    </a:p>
                  </a:txBody>
                  <a:tcPr marL="68580" marR="68580" marT="34290" marB="34290"/>
                </a:tc>
                <a:tc>
                  <a:txBody>
                    <a:bodyPr/>
                    <a:lstStyle/>
                    <a:p>
                      <a:r>
                        <a:rPr lang="en-GB" sz="1400" dirty="0">
                          <a:solidFill>
                            <a:srgbClr val="0070C0"/>
                          </a:solidFill>
                        </a:rPr>
                        <a:t>Social Security Organisations</a:t>
                      </a:r>
                      <a:endParaRPr lang="en-IN" sz="1400" dirty="0">
                        <a:solidFill>
                          <a:srgbClr val="0070C0"/>
                        </a:solidFill>
                      </a:endParaRPr>
                    </a:p>
                  </a:txBody>
                  <a:tcPr marL="68580" marR="68580" marT="34290" marB="34290"/>
                </a:tc>
                <a:tc>
                  <a:txBody>
                    <a:bodyPr/>
                    <a:lstStyle/>
                    <a:p>
                      <a:r>
                        <a:rPr lang="en-GB" sz="1400" dirty="0"/>
                        <a:t>4-13</a:t>
                      </a:r>
                      <a:endParaRPr lang="en-IN" sz="1400" dirty="0"/>
                    </a:p>
                  </a:txBody>
                  <a:tcPr marL="68580" marR="68580" marT="34290" marB="34290"/>
                </a:tc>
                <a:extLst>
                  <a:ext uri="{0D108BD9-81ED-4DB2-BD59-A6C34878D82A}">
                    <a16:rowId xmlns="" xmlns:a16="http://schemas.microsoft.com/office/drawing/2014/main" val="1209676624"/>
                  </a:ext>
                </a:extLst>
              </a:tr>
              <a:tr h="281575">
                <a:tc>
                  <a:txBody>
                    <a:bodyPr/>
                    <a:lstStyle/>
                    <a:p>
                      <a:r>
                        <a:rPr lang="en-GB" sz="1400" dirty="0"/>
                        <a:t>3</a:t>
                      </a:r>
                      <a:endParaRPr lang="en-IN" sz="1400" dirty="0"/>
                    </a:p>
                  </a:txBody>
                  <a:tcPr marL="68580" marR="68580" marT="34290" marB="34290"/>
                </a:tc>
                <a:tc>
                  <a:txBody>
                    <a:bodyPr/>
                    <a:lstStyle/>
                    <a:p>
                      <a:r>
                        <a:rPr lang="en-GB" sz="1400" dirty="0"/>
                        <a:t>III</a:t>
                      </a:r>
                      <a:endParaRPr lang="en-IN" sz="1400" dirty="0"/>
                    </a:p>
                  </a:txBody>
                  <a:tcPr marL="68580" marR="68580" marT="34290" marB="34290"/>
                </a:tc>
                <a:tc>
                  <a:txBody>
                    <a:bodyPr/>
                    <a:lstStyle/>
                    <a:p>
                      <a:r>
                        <a:rPr lang="en-GB" sz="1400" dirty="0"/>
                        <a:t>Employees Provident Fund</a:t>
                      </a:r>
                      <a:endParaRPr lang="en-IN" sz="1400" dirty="0"/>
                    </a:p>
                  </a:txBody>
                  <a:tcPr marL="68580" marR="68580" marT="34290" marB="34290"/>
                </a:tc>
                <a:tc>
                  <a:txBody>
                    <a:bodyPr/>
                    <a:lstStyle/>
                    <a:p>
                      <a:r>
                        <a:rPr lang="en-GB" sz="1400" dirty="0"/>
                        <a:t>14-23</a:t>
                      </a:r>
                      <a:endParaRPr lang="en-IN" sz="1400" dirty="0"/>
                    </a:p>
                  </a:txBody>
                  <a:tcPr marL="68580" marR="68580" marT="34290" marB="34290"/>
                </a:tc>
                <a:extLst>
                  <a:ext uri="{0D108BD9-81ED-4DB2-BD59-A6C34878D82A}">
                    <a16:rowId xmlns="" xmlns:a16="http://schemas.microsoft.com/office/drawing/2014/main" val="2600092986"/>
                  </a:ext>
                </a:extLst>
              </a:tr>
              <a:tr h="281575">
                <a:tc>
                  <a:txBody>
                    <a:bodyPr/>
                    <a:lstStyle/>
                    <a:p>
                      <a:r>
                        <a:rPr lang="en-GB" sz="1400" dirty="0"/>
                        <a:t>4</a:t>
                      </a:r>
                      <a:endParaRPr lang="en-IN" sz="1400" dirty="0"/>
                    </a:p>
                  </a:txBody>
                  <a:tcPr marL="68580" marR="68580" marT="34290" marB="34290"/>
                </a:tc>
                <a:tc>
                  <a:txBody>
                    <a:bodyPr/>
                    <a:lstStyle/>
                    <a:p>
                      <a:r>
                        <a:rPr lang="en-GB" sz="1400" dirty="0"/>
                        <a:t>IV</a:t>
                      </a:r>
                      <a:endParaRPr lang="en-IN" sz="1400" dirty="0"/>
                    </a:p>
                  </a:txBody>
                  <a:tcPr marL="68580" marR="68580" marT="34290" marB="34290"/>
                </a:tc>
                <a:tc>
                  <a:txBody>
                    <a:bodyPr/>
                    <a:lstStyle/>
                    <a:p>
                      <a:r>
                        <a:rPr lang="en-GB" sz="1400" dirty="0">
                          <a:solidFill>
                            <a:srgbClr val="FF0000"/>
                          </a:solidFill>
                        </a:rPr>
                        <a:t>Employees State Insurance Corporation</a:t>
                      </a:r>
                      <a:endParaRPr lang="en-IN" sz="1400" dirty="0">
                        <a:solidFill>
                          <a:srgbClr val="FF0000"/>
                        </a:solidFill>
                      </a:endParaRPr>
                    </a:p>
                  </a:txBody>
                  <a:tcPr marL="68580" marR="68580" marT="34290" marB="34290"/>
                </a:tc>
                <a:tc>
                  <a:txBody>
                    <a:bodyPr/>
                    <a:lstStyle/>
                    <a:p>
                      <a:r>
                        <a:rPr lang="en-GB" sz="1400" dirty="0"/>
                        <a:t>24-52</a:t>
                      </a:r>
                      <a:endParaRPr lang="en-IN" sz="1400" dirty="0"/>
                    </a:p>
                  </a:txBody>
                  <a:tcPr marL="68580" marR="68580" marT="34290" marB="34290"/>
                </a:tc>
                <a:extLst>
                  <a:ext uri="{0D108BD9-81ED-4DB2-BD59-A6C34878D82A}">
                    <a16:rowId xmlns="" xmlns:a16="http://schemas.microsoft.com/office/drawing/2014/main" val="535670660"/>
                  </a:ext>
                </a:extLst>
              </a:tr>
              <a:tr h="281575">
                <a:tc>
                  <a:txBody>
                    <a:bodyPr/>
                    <a:lstStyle/>
                    <a:p>
                      <a:r>
                        <a:rPr lang="en-GB" sz="1400" dirty="0"/>
                        <a:t>5</a:t>
                      </a:r>
                      <a:endParaRPr lang="en-IN" sz="1400" dirty="0"/>
                    </a:p>
                  </a:txBody>
                  <a:tcPr marL="68580" marR="68580" marT="34290" marB="34290"/>
                </a:tc>
                <a:tc>
                  <a:txBody>
                    <a:bodyPr/>
                    <a:lstStyle/>
                    <a:p>
                      <a:r>
                        <a:rPr lang="en-GB" sz="1400" dirty="0"/>
                        <a:t>V</a:t>
                      </a:r>
                      <a:endParaRPr lang="en-IN" sz="1400" dirty="0"/>
                    </a:p>
                  </a:txBody>
                  <a:tcPr marL="68580" marR="68580" marT="34290" marB="34290"/>
                </a:tc>
                <a:tc>
                  <a:txBody>
                    <a:bodyPr/>
                    <a:lstStyle/>
                    <a:p>
                      <a:r>
                        <a:rPr lang="en-GB" sz="1400" dirty="0"/>
                        <a:t>Gratuity</a:t>
                      </a:r>
                      <a:endParaRPr lang="en-IN" sz="1400" dirty="0"/>
                    </a:p>
                  </a:txBody>
                  <a:tcPr marL="68580" marR="68580" marT="34290" marB="34290"/>
                </a:tc>
                <a:tc>
                  <a:txBody>
                    <a:bodyPr/>
                    <a:lstStyle/>
                    <a:p>
                      <a:r>
                        <a:rPr lang="en-GB" sz="1400" dirty="0"/>
                        <a:t>53-58</a:t>
                      </a:r>
                      <a:endParaRPr lang="en-IN" sz="1400" dirty="0"/>
                    </a:p>
                  </a:txBody>
                  <a:tcPr marL="68580" marR="68580" marT="34290" marB="34290"/>
                </a:tc>
                <a:extLst>
                  <a:ext uri="{0D108BD9-81ED-4DB2-BD59-A6C34878D82A}">
                    <a16:rowId xmlns="" xmlns:a16="http://schemas.microsoft.com/office/drawing/2014/main" val="1406544279"/>
                  </a:ext>
                </a:extLst>
              </a:tr>
              <a:tr h="281575">
                <a:tc>
                  <a:txBody>
                    <a:bodyPr/>
                    <a:lstStyle/>
                    <a:p>
                      <a:r>
                        <a:rPr lang="en-GB" sz="1400" dirty="0"/>
                        <a:t>6</a:t>
                      </a:r>
                      <a:endParaRPr lang="en-IN" sz="1400" dirty="0"/>
                    </a:p>
                  </a:txBody>
                  <a:tcPr marL="68580" marR="68580" marT="34290" marB="34290"/>
                </a:tc>
                <a:tc>
                  <a:txBody>
                    <a:bodyPr/>
                    <a:lstStyle/>
                    <a:p>
                      <a:r>
                        <a:rPr lang="en-GB" sz="1400" dirty="0"/>
                        <a:t>VI</a:t>
                      </a:r>
                      <a:endParaRPr lang="en-IN" sz="1400" dirty="0"/>
                    </a:p>
                  </a:txBody>
                  <a:tcPr marL="68580" marR="68580" marT="34290" marB="34290"/>
                </a:tc>
                <a:tc>
                  <a:txBody>
                    <a:bodyPr/>
                    <a:lstStyle/>
                    <a:p>
                      <a:r>
                        <a:rPr lang="en-GB" sz="1400" dirty="0"/>
                        <a:t>Maternity Benefit</a:t>
                      </a:r>
                      <a:endParaRPr lang="en-IN" sz="1400" dirty="0"/>
                    </a:p>
                  </a:txBody>
                  <a:tcPr marL="68580" marR="68580" marT="34290" marB="34290"/>
                </a:tc>
                <a:tc>
                  <a:txBody>
                    <a:bodyPr/>
                    <a:lstStyle/>
                    <a:p>
                      <a:r>
                        <a:rPr lang="en-GB" sz="1400" dirty="0"/>
                        <a:t>59-72</a:t>
                      </a:r>
                      <a:endParaRPr lang="en-IN" sz="1400" dirty="0"/>
                    </a:p>
                  </a:txBody>
                  <a:tcPr marL="68580" marR="68580" marT="34290" marB="34290"/>
                </a:tc>
                <a:extLst>
                  <a:ext uri="{0D108BD9-81ED-4DB2-BD59-A6C34878D82A}">
                    <a16:rowId xmlns="" xmlns:a16="http://schemas.microsoft.com/office/drawing/2014/main" val="4174981950"/>
                  </a:ext>
                </a:extLst>
              </a:tr>
              <a:tr h="281575">
                <a:tc>
                  <a:txBody>
                    <a:bodyPr/>
                    <a:lstStyle/>
                    <a:p>
                      <a:r>
                        <a:rPr lang="en-GB" sz="1400" dirty="0"/>
                        <a:t>7</a:t>
                      </a:r>
                      <a:endParaRPr lang="en-IN" sz="1400" dirty="0"/>
                    </a:p>
                  </a:txBody>
                  <a:tcPr marL="68580" marR="68580" marT="34290" marB="34290"/>
                </a:tc>
                <a:tc>
                  <a:txBody>
                    <a:bodyPr/>
                    <a:lstStyle/>
                    <a:p>
                      <a:r>
                        <a:rPr lang="en-GB" sz="1400" dirty="0"/>
                        <a:t>VII</a:t>
                      </a:r>
                      <a:endParaRPr lang="en-IN" sz="1400" dirty="0"/>
                    </a:p>
                  </a:txBody>
                  <a:tcPr marL="68580" marR="68580" marT="34290" marB="34290"/>
                </a:tc>
                <a:tc>
                  <a:txBody>
                    <a:bodyPr/>
                    <a:lstStyle/>
                    <a:p>
                      <a:r>
                        <a:rPr lang="en-GB" sz="1400" dirty="0"/>
                        <a:t>Employees Compensation</a:t>
                      </a:r>
                      <a:endParaRPr lang="en-IN" sz="1400" dirty="0"/>
                    </a:p>
                  </a:txBody>
                  <a:tcPr marL="68580" marR="68580" marT="34290" marB="34290"/>
                </a:tc>
                <a:tc>
                  <a:txBody>
                    <a:bodyPr/>
                    <a:lstStyle/>
                    <a:p>
                      <a:r>
                        <a:rPr lang="en-GB" sz="1400" dirty="0"/>
                        <a:t>73-99</a:t>
                      </a:r>
                      <a:endParaRPr lang="en-IN" sz="1400" dirty="0"/>
                    </a:p>
                  </a:txBody>
                  <a:tcPr marL="68580" marR="68580" marT="34290" marB="34290"/>
                </a:tc>
                <a:extLst>
                  <a:ext uri="{0D108BD9-81ED-4DB2-BD59-A6C34878D82A}">
                    <a16:rowId xmlns="" xmlns:a16="http://schemas.microsoft.com/office/drawing/2014/main" val="3607657141"/>
                  </a:ext>
                </a:extLst>
              </a:tr>
              <a:tr h="281575">
                <a:tc>
                  <a:txBody>
                    <a:bodyPr/>
                    <a:lstStyle/>
                    <a:p>
                      <a:r>
                        <a:rPr lang="en-GB" sz="1400" dirty="0"/>
                        <a:t>8</a:t>
                      </a:r>
                      <a:endParaRPr lang="en-IN" sz="1400" dirty="0"/>
                    </a:p>
                  </a:txBody>
                  <a:tcPr marL="68580" marR="68580" marT="34290" marB="34290"/>
                </a:tc>
                <a:tc>
                  <a:txBody>
                    <a:bodyPr/>
                    <a:lstStyle/>
                    <a:p>
                      <a:r>
                        <a:rPr lang="en-GB" sz="1400" dirty="0"/>
                        <a:t>VIII</a:t>
                      </a:r>
                      <a:endParaRPr lang="en-IN" sz="1400" dirty="0"/>
                    </a:p>
                  </a:txBody>
                  <a:tcPr marL="68580" marR="68580" marT="34290" marB="34290"/>
                </a:tc>
                <a:tc>
                  <a:txBody>
                    <a:bodyPr/>
                    <a:lstStyle/>
                    <a:p>
                      <a:r>
                        <a:rPr lang="en-GB" sz="1400" dirty="0"/>
                        <a:t>Social Security &amp; Cess in respect of BOCW</a:t>
                      </a:r>
                      <a:endParaRPr lang="en-IN" sz="1400" dirty="0"/>
                    </a:p>
                  </a:txBody>
                  <a:tcPr marL="68580" marR="68580" marT="34290" marB="34290"/>
                </a:tc>
                <a:tc>
                  <a:txBody>
                    <a:bodyPr/>
                    <a:lstStyle/>
                    <a:p>
                      <a:r>
                        <a:rPr lang="en-GB" sz="1400" dirty="0"/>
                        <a:t>100-108</a:t>
                      </a:r>
                      <a:endParaRPr lang="en-IN" sz="1400" dirty="0"/>
                    </a:p>
                  </a:txBody>
                  <a:tcPr marL="68580" marR="68580" marT="34290" marB="34290"/>
                </a:tc>
                <a:extLst>
                  <a:ext uri="{0D108BD9-81ED-4DB2-BD59-A6C34878D82A}">
                    <a16:rowId xmlns="" xmlns:a16="http://schemas.microsoft.com/office/drawing/2014/main" val="3549823064"/>
                  </a:ext>
                </a:extLst>
              </a:tr>
              <a:tr h="281575">
                <a:tc>
                  <a:txBody>
                    <a:bodyPr/>
                    <a:lstStyle/>
                    <a:p>
                      <a:r>
                        <a:rPr lang="en-GB" sz="1400" dirty="0"/>
                        <a:t>9</a:t>
                      </a:r>
                      <a:endParaRPr lang="en-IN" sz="1400" dirty="0"/>
                    </a:p>
                  </a:txBody>
                  <a:tcPr marL="68580" marR="68580" marT="34290" marB="34290"/>
                </a:tc>
                <a:tc>
                  <a:txBody>
                    <a:bodyPr/>
                    <a:lstStyle/>
                    <a:p>
                      <a:r>
                        <a:rPr lang="en-GB" sz="1400" dirty="0"/>
                        <a:t>IX</a:t>
                      </a:r>
                      <a:endParaRPr lang="en-IN" sz="1400" dirty="0"/>
                    </a:p>
                  </a:txBody>
                  <a:tcPr marL="68580" marR="68580" marT="34290" marB="34290"/>
                </a:tc>
                <a:tc>
                  <a:txBody>
                    <a:bodyPr/>
                    <a:lstStyle/>
                    <a:p>
                      <a:r>
                        <a:rPr lang="en-GB" sz="1400" dirty="0"/>
                        <a:t>Social Security for Unorganised Workers</a:t>
                      </a:r>
                      <a:endParaRPr lang="en-IN" sz="1400" dirty="0"/>
                    </a:p>
                  </a:txBody>
                  <a:tcPr marL="68580" marR="68580" marT="34290" marB="34290"/>
                </a:tc>
                <a:tc>
                  <a:txBody>
                    <a:bodyPr/>
                    <a:lstStyle/>
                    <a:p>
                      <a:r>
                        <a:rPr lang="en-GB" sz="1400" dirty="0"/>
                        <a:t>109-114</a:t>
                      </a:r>
                      <a:endParaRPr lang="en-IN" sz="1400" dirty="0"/>
                    </a:p>
                  </a:txBody>
                  <a:tcPr marL="68580" marR="68580" marT="34290" marB="34290"/>
                </a:tc>
                <a:extLst>
                  <a:ext uri="{0D108BD9-81ED-4DB2-BD59-A6C34878D82A}">
                    <a16:rowId xmlns="" xmlns:a16="http://schemas.microsoft.com/office/drawing/2014/main" val="2193754477"/>
                  </a:ext>
                </a:extLst>
              </a:tr>
              <a:tr h="281575">
                <a:tc>
                  <a:txBody>
                    <a:bodyPr/>
                    <a:lstStyle/>
                    <a:p>
                      <a:r>
                        <a:rPr lang="en-GB" sz="1400" dirty="0"/>
                        <a:t>10</a:t>
                      </a:r>
                      <a:endParaRPr lang="en-IN" sz="1400" dirty="0"/>
                    </a:p>
                  </a:txBody>
                  <a:tcPr marL="68580" marR="68580" marT="34290" marB="34290"/>
                </a:tc>
                <a:tc>
                  <a:txBody>
                    <a:bodyPr/>
                    <a:lstStyle/>
                    <a:p>
                      <a:r>
                        <a:rPr lang="en-GB" sz="1400" dirty="0"/>
                        <a:t>X</a:t>
                      </a:r>
                      <a:endParaRPr lang="en-IN" sz="1400" dirty="0"/>
                    </a:p>
                  </a:txBody>
                  <a:tcPr marL="68580" marR="68580" marT="34290" marB="34290"/>
                </a:tc>
                <a:tc>
                  <a:txBody>
                    <a:bodyPr/>
                    <a:lstStyle/>
                    <a:p>
                      <a:r>
                        <a:rPr lang="en-GB" sz="1400" dirty="0">
                          <a:solidFill>
                            <a:srgbClr val="0070C0"/>
                          </a:solidFill>
                        </a:rPr>
                        <a:t>Finance &amp; Accounts</a:t>
                      </a:r>
                      <a:endParaRPr lang="en-IN" sz="1400" dirty="0">
                        <a:solidFill>
                          <a:srgbClr val="0070C0"/>
                        </a:solidFill>
                      </a:endParaRPr>
                    </a:p>
                  </a:txBody>
                  <a:tcPr marL="68580" marR="68580" marT="34290" marB="34290"/>
                </a:tc>
                <a:tc>
                  <a:txBody>
                    <a:bodyPr/>
                    <a:lstStyle/>
                    <a:p>
                      <a:r>
                        <a:rPr lang="en-GB" sz="1400" dirty="0"/>
                        <a:t>115-121</a:t>
                      </a:r>
                      <a:endParaRPr lang="en-IN" sz="1400" dirty="0"/>
                    </a:p>
                  </a:txBody>
                  <a:tcPr marL="68580" marR="68580" marT="34290" marB="34290"/>
                </a:tc>
                <a:extLst>
                  <a:ext uri="{0D108BD9-81ED-4DB2-BD59-A6C34878D82A}">
                    <a16:rowId xmlns="" xmlns:a16="http://schemas.microsoft.com/office/drawing/2014/main" val="1750234339"/>
                  </a:ext>
                </a:extLst>
              </a:tr>
              <a:tr h="281575">
                <a:tc>
                  <a:txBody>
                    <a:bodyPr/>
                    <a:lstStyle/>
                    <a:p>
                      <a:r>
                        <a:rPr lang="en-GB" sz="1400" dirty="0"/>
                        <a:t>11</a:t>
                      </a:r>
                      <a:endParaRPr lang="en-IN" sz="1400" dirty="0"/>
                    </a:p>
                  </a:txBody>
                  <a:tcPr marL="68580" marR="68580" marT="34290" marB="34290"/>
                </a:tc>
                <a:tc>
                  <a:txBody>
                    <a:bodyPr/>
                    <a:lstStyle/>
                    <a:p>
                      <a:r>
                        <a:rPr lang="en-GB" sz="1400" dirty="0"/>
                        <a:t>XI</a:t>
                      </a:r>
                      <a:endParaRPr lang="en-IN" sz="1400" dirty="0"/>
                    </a:p>
                  </a:txBody>
                  <a:tcPr marL="68580" marR="68580" marT="34290" marB="34290"/>
                </a:tc>
                <a:tc>
                  <a:txBody>
                    <a:bodyPr/>
                    <a:lstStyle/>
                    <a:p>
                      <a:r>
                        <a:rPr lang="en-GB" sz="1400" dirty="0">
                          <a:solidFill>
                            <a:srgbClr val="0070C0"/>
                          </a:solidFill>
                        </a:rPr>
                        <a:t>Authorities, Assessment, Compliance &amp; Recovery</a:t>
                      </a:r>
                      <a:endParaRPr lang="en-IN" sz="1400" dirty="0">
                        <a:solidFill>
                          <a:srgbClr val="0070C0"/>
                        </a:solidFill>
                      </a:endParaRPr>
                    </a:p>
                  </a:txBody>
                  <a:tcPr marL="68580" marR="68580" marT="34290" marB="34290"/>
                </a:tc>
                <a:tc>
                  <a:txBody>
                    <a:bodyPr/>
                    <a:lstStyle/>
                    <a:p>
                      <a:r>
                        <a:rPr lang="en-GB" sz="1400" dirty="0"/>
                        <a:t>122-132</a:t>
                      </a:r>
                      <a:endParaRPr lang="en-IN" sz="1400" dirty="0"/>
                    </a:p>
                  </a:txBody>
                  <a:tcPr marL="68580" marR="68580" marT="34290" marB="34290"/>
                </a:tc>
                <a:extLst>
                  <a:ext uri="{0D108BD9-81ED-4DB2-BD59-A6C34878D82A}">
                    <a16:rowId xmlns="" xmlns:a16="http://schemas.microsoft.com/office/drawing/2014/main" val="3141924291"/>
                  </a:ext>
                </a:extLst>
              </a:tr>
              <a:tr h="281575">
                <a:tc>
                  <a:txBody>
                    <a:bodyPr/>
                    <a:lstStyle/>
                    <a:p>
                      <a:r>
                        <a:rPr lang="en-GB" sz="1400" dirty="0"/>
                        <a:t>12</a:t>
                      </a:r>
                      <a:endParaRPr lang="en-IN" sz="1400" dirty="0"/>
                    </a:p>
                  </a:txBody>
                  <a:tcPr marL="68580" marR="68580" marT="34290" marB="34290"/>
                </a:tc>
                <a:tc>
                  <a:txBody>
                    <a:bodyPr/>
                    <a:lstStyle/>
                    <a:p>
                      <a:r>
                        <a:rPr lang="en-GB" sz="1400" dirty="0"/>
                        <a:t>XII</a:t>
                      </a:r>
                      <a:endParaRPr lang="en-IN" sz="1400" dirty="0"/>
                    </a:p>
                  </a:txBody>
                  <a:tcPr marL="68580" marR="68580" marT="34290" marB="34290"/>
                </a:tc>
                <a:tc>
                  <a:txBody>
                    <a:bodyPr/>
                    <a:lstStyle/>
                    <a:p>
                      <a:r>
                        <a:rPr lang="en-GB" sz="1400" dirty="0">
                          <a:solidFill>
                            <a:srgbClr val="0070C0"/>
                          </a:solidFill>
                        </a:rPr>
                        <a:t>Offences &amp; Penalties</a:t>
                      </a:r>
                      <a:endParaRPr lang="en-IN" sz="1400" dirty="0">
                        <a:solidFill>
                          <a:srgbClr val="0070C0"/>
                        </a:solidFill>
                      </a:endParaRPr>
                    </a:p>
                  </a:txBody>
                  <a:tcPr marL="68580" marR="68580" marT="34290" marB="34290"/>
                </a:tc>
                <a:tc>
                  <a:txBody>
                    <a:bodyPr/>
                    <a:lstStyle/>
                    <a:p>
                      <a:r>
                        <a:rPr lang="en-GB" sz="1400" dirty="0"/>
                        <a:t>133-138</a:t>
                      </a:r>
                      <a:endParaRPr lang="en-IN" sz="1400" dirty="0"/>
                    </a:p>
                  </a:txBody>
                  <a:tcPr marL="68580" marR="68580" marT="34290" marB="34290"/>
                </a:tc>
                <a:extLst>
                  <a:ext uri="{0D108BD9-81ED-4DB2-BD59-A6C34878D82A}">
                    <a16:rowId xmlns="" xmlns:a16="http://schemas.microsoft.com/office/drawing/2014/main" val="3654412826"/>
                  </a:ext>
                </a:extLst>
              </a:tr>
              <a:tr h="281575">
                <a:tc>
                  <a:txBody>
                    <a:bodyPr/>
                    <a:lstStyle/>
                    <a:p>
                      <a:r>
                        <a:rPr lang="en-GB" sz="1400" dirty="0"/>
                        <a:t>13</a:t>
                      </a:r>
                      <a:endParaRPr lang="en-IN" sz="1400" dirty="0"/>
                    </a:p>
                  </a:txBody>
                  <a:tcPr marL="68580" marR="68580" marT="34290" marB="34290"/>
                </a:tc>
                <a:tc>
                  <a:txBody>
                    <a:bodyPr/>
                    <a:lstStyle/>
                    <a:p>
                      <a:r>
                        <a:rPr lang="en-GB" sz="1400" dirty="0"/>
                        <a:t>XIII</a:t>
                      </a:r>
                      <a:endParaRPr lang="en-IN" sz="1400" dirty="0"/>
                    </a:p>
                  </a:txBody>
                  <a:tcPr marL="68580" marR="68580" marT="34290" marB="34290"/>
                </a:tc>
                <a:tc>
                  <a:txBody>
                    <a:bodyPr/>
                    <a:lstStyle/>
                    <a:p>
                      <a:r>
                        <a:rPr lang="en-GB" sz="1400" dirty="0"/>
                        <a:t>Employment Information &amp; Monitoring</a:t>
                      </a:r>
                      <a:endParaRPr lang="en-IN" sz="1400" dirty="0"/>
                    </a:p>
                  </a:txBody>
                  <a:tcPr marL="68580" marR="68580" marT="34290" marB="34290"/>
                </a:tc>
                <a:tc>
                  <a:txBody>
                    <a:bodyPr/>
                    <a:lstStyle/>
                    <a:p>
                      <a:r>
                        <a:rPr lang="en-GB" sz="1400" dirty="0"/>
                        <a:t>139-140</a:t>
                      </a:r>
                      <a:endParaRPr lang="en-IN" sz="1400" dirty="0"/>
                    </a:p>
                  </a:txBody>
                  <a:tcPr marL="68580" marR="68580" marT="34290" marB="34290"/>
                </a:tc>
                <a:extLst>
                  <a:ext uri="{0D108BD9-81ED-4DB2-BD59-A6C34878D82A}">
                    <a16:rowId xmlns="" xmlns:a16="http://schemas.microsoft.com/office/drawing/2014/main" val="3303391368"/>
                  </a:ext>
                </a:extLst>
              </a:tr>
              <a:tr h="304474">
                <a:tc>
                  <a:txBody>
                    <a:bodyPr/>
                    <a:lstStyle/>
                    <a:p>
                      <a:r>
                        <a:rPr lang="en-GB" sz="1400" dirty="0"/>
                        <a:t>14</a:t>
                      </a:r>
                      <a:endParaRPr lang="en-IN" sz="1400" dirty="0"/>
                    </a:p>
                  </a:txBody>
                  <a:tcPr marL="68580" marR="68580" marT="34290" marB="34290"/>
                </a:tc>
                <a:tc>
                  <a:txBody>
                    <a:bodyPr/>
                    <a:lstStyle/>
                    <a:p>
                      <a:r>
                        <a:rPr lang="en-GB" sz="1400" dirty="0"/>
                        <a:t>XIV</a:t>
                      </a:r>
                      <a:endParaRPr lang="en-IN" sz="1400" dirty="0"/>
                    </a:p>
                  </a:txBody>
                  <a:tcPr marL="68580" marR="68580" marT="34290" marB="34290"/>
                </a:tc>
                <a:tc>
                  <a:txBody>
                    <a:bodyPr/>
                    <a:lstStyle/>
                    <a:p>
                      <a:r>
                        <a:rPr lang="en-GB" sz="1400" dirty="0">
                          <a:solidFill>
                            <a:srgbClr val="0070C0"/>
                          </a:solidFill>
                        </a:rPr>
                        <a:t>Miscellaneous</a:t>
                      </a:r>
                      <a:endParaRPr lang="en-IN" sz="1400" dirty="0">
                        <a:solidFill>
                          <a:srgbClr val="0070C0"/>
                        </a:solidFill>
                      </a:endParaRPr>
                    </a:p>
                  </a:txBody>
                  <a:tcPr marL="68580" marR="68580" marT="34290" marB="34290"/>
                </a:tc>
                <a:tc>
                  <a:txBody>
                    <a:bodyPr/>
                    <a:lstStyle/>
                    <a:p>
                      <a:r>
                        <a:rPr lang="en-GB" sz="1400" dirty="0"/>
                        <a:t>141-164</a:t>
                      </a:r>
                      <a:endParaRPr lang="en-IN" sz="1400" dirty="0"/>
                    </a:p>
                  </a:txBody>
                  <a:tcPr marL="68580" marR="68580" marT="34290" marB="34290"/>
                </a:tc>
                <a:extLst>
                  <a:ext uri="{0D108BD9-81ED-4DB2-BD59-A6C34878D82A}">
                    <a16:rowId xmlns="" xmlns:a16="http://schemas.microsoft.com/office/drawing/2014/main" val="556238925"/>
                  </a:ext>
                </a:extLst>
              </a:tr>
            </a:tbl>
          </a:graphicData>
        </a:graphic>
      </p:graphicFrame>
    </p:spTree>
    <p:extLst>
      <p:ext uri="{BB962C8B-B14F-4D97-AF65-F5344CB8AC3E}">
        <p14:creationId xmlns:p14="http://schemas.microsoft.com/office/powerpoint/2010/main" val="384772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07573-7C00-48F5-A88C-493F3ABB7D59}"/>
              </a:ext>
            </a:extLst>
          </p:cNvPr>
          <p:cNvSpPr>
            <a:spLocks noGrp="1"/>
          </p:cNvSpPr>
          <p:nvPr>
            <p:ph type="title"/>
          </p:nvPr>
        </p:nvSpPr>
        <p:spPr/>
        <p:txBody>
          <a:bodyPr/>
          <a:lstStyle/>
          <a:p>
            <a:r>
              <a:rPr lang="en-GB" dirty="0">
                <a:solidFill>
                  <a:srgbClr val="7030A0"/>
                </a:solidFill>
              </a:rPr>
              <a:t>Chapters applicable to ESIC</a:t>
            </a:r>
            <a:endParaRPr lang="en-IN" dirty="0">
              <a:solidFill>
                <a:srgbClr val="7030A0"/>
              </a:solidFill>
            </a:endParaRPr>
          </a:p>
        </p:txBody>
      </p:sp>
      <p:graphicFrame>
        <p:nvGraphicFramePr>
          <p:cNvPr id="4" name="Content Placeholder 3">
            <a:extLst>
              <a:ext uri="{FF2B5EF4-FFF2-40B4-BE49-F238E27FC236}">
                <a16:creationId xmlns="" xmlns:a16="http://schemas.microsoft.com/office/drawing/2014/main" id="{85471F74-995A-4FC2-9713-C4502D677A17}"/>
              </a:ext>
            </a:extLst>
          </p:cNvPr>
          <p:cNvGraphicFramePr>
            <a:graphicFrameLocks noGrp="1"/>
          </p:cNvGraphicFramePr>
          <p:nvPr>
            <p:ph idx="1"/>
            <p:extLst>
              <p:ext uri="{D42A27DB-BD31-4B8C-83A1-F6EECF244321}">
                <p14:modId xmlns:p14="http://schemas.microsoft.com/office/powerpoint/2010/main" val="237573833"/>
              </p:ext>
            </p:extLst>
          </p:nvPr>
        </p:nvGraphicFramePr>
        <p:xfrm>
          <a:off x="457200" y="1600200"/>
          <a:ext cx="8229600" cy="3091180"/>
        </p:xfrm>
        <a:graphic>
          <a:graphicData uri="http://schemas.openxmlformats.org/drawingml/2006/table">
            <a:tbl>
              <a:tblPr firstRow="1" bandRow="1">
                <a:tableStyleId>{5C22544A-7EE6-4342-B048-85BDC9FD1C3A}</a:tableStyleId>
              </a:tblPr>
              <a:tblGrid>
                <a:gridCol w="609600">
                  <a:extLst>
                    <a:ext uri="{9D8B030D-6E8A-4147-A177-3AD203B41FA5}">
                      <a16:colId xmlns="" xmlns:a16="http://schemas.microsoft.com/office/drawing/2014/main" val="659790867"/>
                    </a:ext>
                  </a:extLst>
                </a:gridCol>
                <a:gridCol w="990600">
                  <a:extLst>
                    <a:ext uri="{9D8B030D-6E8A-4147-A177-3AD203B41FA5}">
                      <a16:colId xmlns="" xmlns:a16="http://schemas.microsoft.com/office/drawing/2014/main" val="3453539282"/>
                    </a:ext>
                  </a:extLst>
                </a:gridCol>
                <a:gridCol w="4572000">
                  <a:extLst>
                    <a:ext uri="{9D8B030D-6E8A-4147-A177-3AD203B41FA5}">
                      <a16:colId xmlns="" xmlns:a16="http://schemas.microsoft.com/office/drawing/2014/main" val="2950562994"/>
                    </a:ext>
                  </a:extLst>
                </a:gridCol>
                <a:gridCol w="2057400">
                  <a:extLst>
                    <a:ext uri="{9D8B030D-6E8A-4147-A177-3AD203B41FA5}">
                      <a16:colId xmlns="" xmlns:a16="http://schemas.microsoft.com/office/drawing/2014/main" val="2043100314"/>
                    </a:ext>
                  </a:extLst>
                </a:gridCol>
              </a:tblGrid>
              <a:tr h="370840">
                <a:tc>
                  <a:txBody>
                    <a:bodyPr/>
                    <a:lstStyle/>
                    <a:p>
                      <a:r>
                        <a:rPr lang="en-GB" sz="1400" dirty="0"/>
                        <a:t>Sl. No.</a:t>
                      </a:r>
                      <a:endParaRPr lang="en-IN" sz="1400" dirty="0"/>
                    </a:p>
                  </a:txBody>
                  <a:tcPr marL="68580" marR="68580" marT="34290" marB="34290"/>
                </a:tc>
                <a:tc>
                  <a:txBody>
                    <a:bodyPr/>
                    <a:lstStyle/>
                    <a:p>
                      <a:r>
                        <a:rPr lang="en-GB" sz="1400" dirty="0"/>
                        <a:t>Chapter no.</a:t>
                      </a:r>
                      <a:endParaRPr lang="en-IN" sz="1400" dirty="0"/>
                    </a:p>
                  </a:txBody>
                  <a:tcPr marL="68580" marR="68580" marT="34290" marB="34290"/>
                </a:tc>
                <a:tc>
                  <a:txBody>
                    <a:bodyPr/>
                    <a:lstStyle/>
                    <a:p>
                      <a:r>
                        <a:rPr lang="en-GB" sz="1400" dirty="0"/>
                        <a:t>Chapter Heading</a:t>
                      </a:r>
                      <a:endParaRPr lang="en-IN" sz="1400" dirty="0"/>
                    </a:p>
                  </a:txBody>
                  <a:tcPr marL="68580" marR="68580" marT="34290" marB="34290"/>
                </a:tc>
                <a:tc>
                  <a:txBody>
                    <a:bodyPr/>
                    <a:lstStyle/>
                    <a:p>
                      <a:r>
                        <a:rPr lang="en-GB" sz="1400" dirty="0"/>
                        <a:t>Sections</a:t>
                      </a:r>
                      <a:endParaRPr lang="en-IN" sz="1400" dirty="0"/>
                    </a:p>
                  </a:txBody>
                  <a:tcPr marL="68580" marR="68580" marT="34290" marB="34290"/>
                </a:tc>
                <a:extLst>
                  <a:ext uri="{0D108BD9-81ED-4DB2-BD59-A6C34878D82A}">
                    <a16:rowId xmlns="" xmlns:a16="http://schemas.microsoft.com/office/drawing/2014/main" val="2976945418"/>
                  </a:ext>
                </a:extLst>
              </a:tr>
              <a:tr h="370840">
                <a:tc>
                  <a:txBody>
                    <a:bodyPr/>
                    <a:lstStyle/>
                    <a:p>
                      <a:r>
                        <a:rPr lang="en-GB" sz="1400" dirty="0"/>
                        <a:t>1</a:t>
                      </a:r>
                      <a:endParaRPr lang="en-IN" sz="1400" dirty="0"/>
                    </a:p>
                  </a:txBody>
                  <a:tcPr marL="68580" marR="68580" marT="34290" marB="34290"/>
                </a:tc>
                <a:tc>
                  <a:txBody>
                    <a:bodyPr/>
                    <a:lstStyle/>
                    <a:p>
                      <a:r>
                        <a:rPr lang="en-GB" sz="1400" dirty="0"/>
                        <a:t>I</a:t>
                      </a:r>
                      <a:endParaRPr lang="en-IN" sz="1400" dirty="0"/>
                    </a:p>
                  </a:txBody>
                  <a:tcPr marL="68580" marR="68580" marT="34290" marB="34290"/>
                </a:tc>
                <a:tc>
                  <a:txBody>
                    <a:bodyPr/>
                    <a:lstStyle/>
                    <a:p>
                      <a:r>
                        <a:rPr lang="en-GB" sz="1400" dirty="0">
                          <a:solidFill>
                            <a:srgbClr val="0070C0"/>
                          </a:solidFill>
                        </a:rPr>
                        <a:t>Preliminary</a:t>
                      </a:r>
                      <a:endParaRPr lang="en-IN" sz="1400" dirty="0">
                        <a:solidFill>
                          <a:srgbClr val="0070C0"/>
                        </a:solidFill>
                      </a:endParaRPr>
                    </a:p>
                  </a:txBody>
                  <a:tcPr marL="68580" marR="68580" marT="34290" marB="34290"/>
                </a:tc>
                <a:tc>
                  <a:txBody>
                    <a:bodyPr/>
                    <a:lstStyle/>
                    <a:p>
                      <a:r>
                        <a:rPr lang="en-GB" sz="1400" dirty="0"/>
                        <a:t>1-3</a:t>
                      </a:r>
                      <a:endParaRPr lang="en-IN" sz="1400" dirty="0"/>
                    </a:p>
                  </a:txBody>
                  <a:tcPr marL="68580" marR="68580" marT="34290" marB="34290"/>
                </a:tc>
                <a:extLst>
                  <a:ext uri="{0D108BD9-81ED-4DB2-BD59-A6C34878D82A}">
                    <a16:rowId xmlns="" xmlns:a16="http://schemas.microsoft.com/office/drawing/2014/main" val="3842787692"/>
                  </a:ext>
                </a:extLst>
              </a:tr>
              <a:tr h="370840">
                <a:tc>
                  <a:txBody>
                    <a:bodyPr/>
                    <a:lstStyle/>
                    <a:p>
                      <a:r>
                        <a:rPr lang="en-GB" sz="1400" dirty="0"/>
                        <a:t>2</a:t>
                      </a:r>
                      <a:endParaRPr lang="en-IN" sz="1400" dirty="0"/>
                    </a:p>
                  </a:txBody>
                  <a:tcPr marL="68580" marR="68580" marT="34290" marB="34290"/>
                </a:tc>
                <a:tc>
                  <a:txBody>
                    <a:bodyPr/>
                    <a:lstStyle/>
                    <a:p>
                      <a:r>
                        <a:rPr lang="en-GB" sz="1400" dirty="0"/>
                        <a:t>II</a:t>
                      </a:r>
                      <a:endParaRPr lang="en-IN" sz="1400" dirty="0"/>
                    </a:p>
                  </a:txBody>
                  <a:tcPr marL="68580" marR="68580" marT="34290" marB="34290"/>
                </a:tc>
                <a:tc>
                  <a:txBody>
                    <a:bodyPr/>
                    <a:lstStyle/>
                    <a:p>
                      <a:r>
                        <a:rPr lang="en-GB" sz="1400" dirty="0">
                          <a:solidFill>
                            <a:srgbClr val="0070C0"/>
                          </a:solidFill>
                        </a:rPr>
                        <a:t>Social Security Organisations</a:t>
                      </a:r>
                      <a:endParaRPr lang="en-IN" sz="1400" dirty="0">
                        <a:solidFill>
                          <a:srgbClr val="0070C0"/>
                        </a:solidFill>
                      </a:endParaRPr>
                    </a:p>
                  </a:txBody>
                  <a:tcPr marL="68580" marR="68580" marT="34290" marB="34290"/>
                </a:tc>
                <a:tc>
                  <a:txBody>
                    <a:bodyPr/>
                    <a:lstStyle/>
                    <a:p>
                      <a:r>
                        <a:rPr lang="en-GB" sz="1400" dirty="0"/>
                        <a:t>4-13 [5,8,9,10,11,12,13]</a:t>
                      </a:r>
                      <a:endParaRPr lang="en-IN" sz="1400" dirty="0"/>
                    </a:p>
                  </a:txBody>
                  <a:tcPr marL="68580" marR="68580" marT="34290" marB="34290"/>
                </a:tc>
                <a:extLst>
                  <a:ext uri="{0D108BD9-81ED-4DB2-BD59-A6C34878D82A}">
                    <a16:rowId xmlns="" xmlns:a16="http://schemas.microsoft.com/office/drawing/2014/main" val="2756589604"/>
                  </a:ext>
                </a:extLst>
              </a:tr>
              <a:tr h="370840">
                <a:tc>
                  <a:txBody>
                    <a:bodyPr/>
                    <a:lstStyle/>
                    <a:p>
                      <a:r>
                        <a:rPr lang="en-GB" sz="1400" dirty="0"/>
                        <a:t>3</a:t>
                      </a:r>
                      <a:endParaRPr lang="en-IN" sz="1400" dirty="0"/>
                    </a:p>
                  </a:txBody>
                  <a:tcPr marL="68580" marR="68580" marT="34290" marB="34290"/>
                </a:tc>
                <a:tc>
                  <a:txBody>
                    <a:bodyPr/>
                    <a:lstStyle/>
                    <a:p>
                      <a:r>
                        <a:rPr lang="en-GB" sz="1400" dirty="0"/>
                        <a:t>IV</a:t>
                      </a:r>
                      <a:endParaRPr lang="en-IN" sz="1400" dirty="0"/>
                    </a:p>
                  </a:txBody>
                  <a:tcPr marL="68580" marR="68580" marT="34290" marB="34290"/>
                </a:tc>
                <a:tc>
                  <a:txBody>
                    <a:bodyPr/>
                    <a:lstStyle/>
                    <a:p>
                      <a:r>
                        <a:rPr lang="en-GB" sz="1400" dirty="0">
                          <a:solidFill>
                            <a:srgbClr val="FF0000"/>
                          </a:solidFill>
                        </a:rPr>
                        <a:t>Employees State Insurance Corporation</a:t>
                      </a:r>
                      <a:endParaRPr lang="en-IN" sz="1400" dirty="0">
                        <a:solidFill>
                          <a:srgbClr val="FF0000"/>
                        </a:solidFill>
                      </a:endParaRPr>
                    </a:p>
                  </a:txBody>
                  <a:tcPr marL="68580" marR="68580" marT="34290" marB="34290"/>
                </a:tc>
                <a:tc>
                  <a:txBody>
                    <a:bodyPr/>
                    <a:lstStyle/>
                    <a:p>
                      <a:r>
                        <a:rPr lang="en-GB" sz="1400" dirty="0"/>
                        <a:t>24-52</a:t>
                      </a:r>
                      <a:endParaRPr lang="en-IN" sz="1400" dirty="0"/>
                    </a:p>
                  </a:txBody>
                  <a:tcPr marL="68580" marR="68580" marT="34290" marB="34290"/>
                </a:tc>
                <a:extLst>
                  <a:ext uri="{0D108BD9-81ED-4DB2-BD59-A6C34878D82A}">
                    <a16:rowId xmlns="" xmlns:a16="http://schemas.microsoft.com/office/drawing/2014/main" val="912322971"/>
                  </a:ext>
                </a:extLst>
              </a:tr>
              <a:tr h="370840">
                <a:tc>
                  <a:txBody>
                    <a:bodyPr/>
                    <a:lstStyle/>
                    <a:p>
                      <a:r>
                        <a:rPr lang="en-GB" sz="1400" dirty="0"/>
                        <a:t>4</a:t>
                      </a:r>
                      <a:endParaRPr lang="en-IN" sz="1400" dirty="0"/>
                    </a:p>
                  </a:txBody>
                  <a:tcPr marL="68580" marR="68580" marT="34290" marB="34290"/>
                </a:tc>
                <a:tc>
                  <a:txBody>
                    <a:bodyPr/>
                    <a:lstStyle/>
                    <a:p>
                      <a:r>
                        <a:rPr lang="en-GB" sz="1400" dirty="0"/>
                        <a:t>X</a:t>
                      </a:r>
                      <a:endParaRPr lang="en-IN" sz="1400" dirty="0"/>
                    </a:p>
                  </a:txBody>
                  <a:tcPr marL="68580" marR="68580" marT="34290" marB="34290"/>
                </a:tc>
                <a:tc>
                  <a:txBody>
                    <a:bodyPr/>
                    <a:lstStyle/>
                    <a:p>
                      <a:r>
                        <a:rPr lang="en-GB" sz="1400" dirty="0">
                          <a:solidFill>
                            <a:srgbClr val="0070C0"/>
                          </a:solidFill>
                        </a:rPr>
                        <a:t>Finance &amp; Accounts</a:t>
                      </a:r>
                      <a:endParaRPr lang="en-IN" sz="1400" dirty="0">
                        <a:solidFill>
                          <a:srgbClr val="0070C0"/>
                        </a:solidFill>
                      </a:endParaRPr>
                    </a:p>
                  </a:txBody>
                  <a:tcPr marL="68580" marR="68580" marT="34290" marB="34290"/>
                </a:tc>
                <a:tc>
                  <a:txBody>
                    <a:bodyPr/>
                    <a:lstStyle/>
                    <a:p>
                      <a:r>
                        <a:rPr lang="en-GB" sz="1400" dirty="0"/>
                        <a:t>115-121</a:t>
                      </a:r>
                      <a:endParaRPr lang="en-IN" sz="1400" dirty="0"/>
                    </a:p>
                  </a:txBody>
                  <a:tcPr marL="68580" marR="68580" marT="34290" marB="34290"/>
                </a:tc>
                <a:extLst>
                  <a:ext uri="{0D108BD9-81ED-4DB2-BD59-A6C34878D82A}">
                    <a16:rowId xmlns="" xmlns:a16="http://schemas.microsoft.com/office/drawing/2014/main" val="245760236"/>
                  </a:ext>
                </a:extLst>
              </a:tr>
              <a:tr h="370840">
                <a:tc>
                  <a:txBody>
                    <a:bodyPr/>
                    <a:lstStyle/>
                    <a:p>
                      <a:r>
                        <a:rPr lang="en-GB" sz="1400" dirty="0"/>
                        <a:t>5</a:t>
                      </a:r>
                      <a:endParaRPr lang="en-IN" sz="1400" dirty="0"/>
                    </a:p>
                  </a:txBody>
                  <a:tcPr marL="68580" marR="68580" marT="34290" marB="34290"/>
                </a:tc>
                <a:tc>
                  <a:txBody>
                    <a:bodyPr/>
                    <a:lstStyle/>
                    <a:p>
                      <a:r>
                        <a:rPr lang="en-GB" sz="1400" dirty="0"/>
                        <a:t>XI</a:t>
                      </a:r>
                      <a:endParaRPr lang="en-IN" sz="1400" dirty="0"/>
                    </a:p>
                  </a:txBody>
                  <a:tcPr marL="68580" marR="68580" marT="34290" marB="34290"/>
                </a:tc>
                <a:tc>
                  <a:txBody>
                    <a:bodyPr/>
                    <a:lstStyle/>
                    <a:p>
                      <a:r>
                        <a:rPr lang="en-GB" sz="1400" dirty="0">
                          <a:solidFill>
                            <a:srgbClr val="0070C0"/>
                          </a:solidFill>
                        </a:rPr>
                        <a:t>Authorities, Assessment, Compliance &amp; Recovery</a:t>
                      </a:r>
                      <a:endParaRPr lang="en-IN" sz="1400" dirty="0">
                        <a:solidFill>
                          <a:srgbClr val="0070C0"/>
                        </a:solidFill>
                      </a:endParaRPr>
                    </a:p>
                  </a:txBody>
                  <a:tcPr marL="68580" marR="68580" marT="34290" marB="34290"/>
                </a:tc>
                <a:tc>
                  <a:txBody>
                    <a:bodyPr/>
                    <a:lstStyle/>
                    <a:p>
                      <a:r>
                        <a:rPr lang="en-GB" sz="1400" dirty="0"/>
                        <a:t>122-132</a:t>
                      </a:r>
                      <a:endParaRPr lang="en-IN" sz="1400" dirty="0"/>
                    </a:p>
                  </a:txBody>
                  <a:tcPr marL="68580" marR="68580" marT="34290" marB="34290"/>
                </a:tc>
                <a:extLst>
                  <a:ext uri="{0D108BD9-81ED-4DB2-BD59-A6C34878D82A}">
                    <a16:rowId xmlns="" xmlns:a16="http://schemas.microsoft.com/office/drawing/2014/main" val="2047841515"/>
                  </a:ext>
                </a:extLst>
              </a:tr>
              <a:tr h="370840">
                <a:tc>
                  <a:txBody>
                    <a:bodyPr/>
                    <a:lstStyle/>
                    <a:p>
                      <a:r>
                        <a:rPr lang="en-GB" sz="1400" dirty="0"/>
                        <a:t>6</a:t>
                      </a:r>
                      <a:endParaRPr lang="en-IN" sz="1400" dirty="0"/>
                    </a:p>
                  </a:txBody>
                  <a:tcPr marL="68580" marR="68580" marT="34290" marB="34290"/>
                </a:tc>
                <a:tc>
                  <a:txBody>
                    <a:bodyPr/>
                    <a:lstStyle/>
                    <a:p>
                      <a:r>
                        <a:rPr lang="en-GB" sz="1400" dirty="0"/>
                        <a:t>XII</a:t>
                      </a:r>
                      <a:endParaRPr lang="en-IN" sz="1400" dirty="0"/>
                    </a:p>
                  </a:txBody>
                  <a:tcPr marL="68580" marR="68580" marT="34290" marB="34290"/>
                </a:tc>
                <a:tc>
                  <a:txBody>
                    <a:bodyPr/>
                    <a:lstStyle/>
                    <a:p>
                      <a:r>
                        <a:rPr lang="en-GB" sz="1400" dirty="0">
                          <a:solidFill>
                            <a:srgbClr val="0070C0"/>
                          </a:solidFill>
                        </a:rPr>
                        <a:t>Offences &amp; Penalties</a:t>
                      </a:r>
                      <a:endParaRPr lang="en-IN" sz="1400" dirty="0">
                        <a:solidFill>
                          <a:srgbClr val="0070C0"/>
                        </a:solidFill>
                      </a:endParaRPr>
                    </a:p>
                  </a:txBody>
                  <a:tcPr marL="68580" marR="68580" marT="34290" marB="34290"/>
                </a:tc>
                <a:tc>
                  <a:txBody>
                    <a:bodyPr/>
                    <a:lstStyle/>
                    <a:p>
                      <a:r>
                        <a:rPr lang="en-GB" sz="1400" dirty="0"/>
                        <a:t>133-138</a:t>
                      </a:r>
                      <a:endParaRPr lang="en-IN" sz="1400" dirty="0"/>
                    </a:p>
                  </a:txBody>
                  <a:tcPr marL="68580" marR="68580" marT="34290" marB="34290"/>
                </a:tc>
                <a:extLst>
                  <a:ext uri="{0D108BD9-81ED-4DB2-BD59-A6C34878D82A}">
                    <a16:rowId xmlns="" xmlns:a16="http://schemas.microsoft.com/office/drawing/2014/main" val="455460645"/>
                  </a:ext>
                </a:extLst>
              </a:tr>
              <a:tr h="370840">
                <a:tc>
                  <a:txBody>
                    <a:bodyPr/>
                    <a:lstStyle/>
                    <a:p>
                      <a:r>
                        <a:rPr lang="en-GB" sz="1400" dirty="0"/>
                        <a:t>7</a:t>
                      </a:r>
                      <a:endParaRPr lang="en-IN" sz="1400" dirty="0"/>
                    </a:p>
                  </a:txBody>
                  <a:tcPr marL="68580" marR="68580" marT="34290" marB="34290"/>
                </a:tc>
                <a:tc>
                  <a:txBody>
                    <a:bodyPr/>
                    <a:lstStyle/>
                    <a:p>
                      <a:r>
                        <a:rPr lang="en-GB" sz="1400" dirty="0"/>
                        <a:t>XIV</a:t>
                      </a:r>
                      <a:endParaRPr lang="en-IN" sz="1400" dirty="0"/>
                    </a:p>
                  </a:txBody>
                  <a:tcPr marL="68580" marR="68580" marT="34290" marB="34290"/>
                </a:tc>
                <a:tc>
                  <a:txBody>
                    <a:bodyPr/>
                    <a:lstStyle/>
                    <a:p>
                      <a:r>
                        <a:rPr lang="en-GB" sz="1400" dirty="0">
                          <a:solidFill>
                            <a:srgbClr val="0070C0"/>
                          </a:solidFill>
                        </a:rPr>
                        <a:t>Miscellaneous</a:t>
                      </a:r>
                      <a:endParaRPr lang="en-IN" sz="1400" dirty="0">
                        <a:solidFill>
                          <a:srgbClr val="0070C0"/>
                        </a:solidFill>
                      </a:endParaRPr>
                    </a:p>
                  </a:txBody>
                  <a:tcPr marL="68580" marR="68580" marT="34290" marB="34290"/>
                </a:tc>
                <a:tc>
                  <a:txBody>
                    <a:bodyPr/>
                    <a:lstStyle/>
                    <a:p>
                      <a:r>
                        <a:rPr lang="en-GB" sz="1400" dirty="0"/>
                        <a:t>141-164</a:t>
                      </a:r>
                      <a:endParaRPr lang="en-IN" sz="1400" dirty="0"/>
                    </a:p>
                  </a:txBody>
                  <a:tcPr marL="68580" marR="68580" marT="34290" marB="34290"/>
                </a:tc>
                <a:extLst>
                  <a:ext uri="{0D108BD9-81ED-4DB2-BD59-A6C34878D82A}">
                    <a16:rowId xmlns="" xmlns:a16="http://schemas.microsoft.com/office/drawing/2014/main" val="332166329"/>
                  </a:ext>
                </a:extLst>
              </a:tr>
            </a:tbl>
          </a:graphicData>
        </a:graphic>
      </p:graphicFrame>
    </p:spTree>
    <p:extLst>
      <p:ext uri="{BB962C8B-B14F-4D97-AF65-F5344CB8AC3E}">
        <p14:creationId xmlns:p14="http://schemas.microsoft.com/office/powerpoint/2010/main" val="388376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Labour Codes</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6"/>
            <a:ext cx="8001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13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40A16-11E8-4488-8E32-2E3B45540785}"/>
              </a:ext>
            </a:extLst>
          </p:cNvPr>
          <p:cNvSpPr>
            <a:spLocks noGrp="1"/>
          </p:cNvSpPr>
          <p:nvPr>
            <p:ph type="title"/>
          </p:nvPr>
        </p:nvSpPr>
        <p:spPr>
          <a:xfrm>
            <a:off x="628650" y="228600"/>
            <a:ext cx="7886700" cy="685800"/>
          </a:xfrm>
        </p:spPr>
        <p:txBody>
          <a:bodyPr>
            <a:normAutofit/>
          </a:bodyPr>
          <a:lstStyle/>
          <a:p>
            <a:r>
              <a:rPr lang="en-GB" sz="2800" dirty="0">
                <a:solidFill>
                  <a:srgbClr val="7030A0"/>
                </a:solidFill>
              </a:rPr>
              <a:t>Coverage </a:t>
            </a:r>
            <a:r>
              <a:rPr lang="en-GB" sz="2700" b="1" dirty="0">
                <a:solidFill>
                  <a:srgbClr val="7030A0"/>
                </a:solidFill>
              </a:rPr>
              <a:t>relating to ESI</a:t>
            </a:r>
            <a:endParaRPr lang="en-IN" sz="2700" b="1" dirty="0">
              <a:solidFill>
                <a:srgbClr val="7030A0"/>
              </a:solidFill>
            </a:endParaRPr>
          </a:p>
        </p:txBody>
      </p:sp>
      <p:sp>
        <p:nvSpPr>
          <p:cNvPr id="3" name="Content Placeholder 2">
            <a:extLst>
              <a:ext uri="{FF2B5EF4-FFF2-40B4-BE49-F238E27FC236}">
                <a16:creationId xmlns:a16="http://schemas.microsoft.com/office/drawing/2014/main" xmlns="" id="{6C9D828A-C328-4E37-AA60-9F2CB2CE2CC1}"/>
              </a:ext>
            </a:extLst>
          </p:cNvPr>
          <p:cNvSpPr>
            <a:spLocks noGrp="1"/>
          </p:cNvSpPr>
          <p:nvPr>
            <p:ph idx="1"/>
          </p:nvPr>
        </p:nvSpPr>
        <p:spPr>
          <a:xfrm>
            <a:off x="628650" y="990607"/>
            <a:ext cx="7886700" cy="5562599"/>
          </a:xfrm>
        </p:spPr>
        <p:txBody>
          <a:bodyPr>
            <a:normAutofit fontScale="92500" lnSpcReduction="10000"/>
          </a:bodyPr>
          <a:lstStyle/>
          <a:p>
            <a:pPr algn="just">
              <a:buFont typeface="Wingdings" panose="05000000000000000000" pitchFamily="2" charset="2"/>
              <a:buChar char="v"/>
            </a:pPr>
            <a:r>
              <a:rPr lang="en-GB" sz="2000" dirty="0"/>
              <a:t>ESI Coverage shall extend to the entire nation instead of notified districts. (At present it is limited to </a:t>
            </a:r>
            <a:r>
              <a:rPr lang="en-GB" sz="2000" dirty="0" smtClean="0"/>
              <a:t>notified Districts</a:t>
            </a:r>
            <a:r>
              <a:rPr lang="en-GB" sz="2000" dirty="0"/>
              <a:t>). [Section-1(3) of the SS Code].</a:t>
            </a:r>
          </a:p>
          <a:p>
            <a:pPr algn="just">
              <a:buFont typeface="Wingdings" panose="05000000000000000000" pitchFamily="2" charset="2"/>
              <a:buChar char="v"/>
            </a:pPr>
            <a:endParaRPr lang="en-GB" sz="2000" dirty="0"/>
          </a:p>
          <a:p>
            <a:pPr algn="just">
              <a:buFont typeface="Wingdings" panose="05000000000000000000" pitchFamily="2" charset="2"/>
              <a:buChar char="v"/>
            </a:pPr>
            <a:r>
              <a:rPr lang="en-GB" sz="2000" dirty="0"/>
              <a:t>Extension of coverage to all establishments, instead of only the notified establishments now.</a:t>
            </a:r>
            <a:r>
              <a:rPr lang="en-GB" sz="2000" i="1" dirty="0"/>
              <a:t> </a:t>
            </a:r>
            <a:r>
              <a:rPr lang="en-GB" sz="2000" dirty="0"/>
              <a:t>[First Schedule of the SS Code, 2020 ].</a:t>
            </a:r>
          </a:p>
          <a:p>
            <a:pPr algn="just">
              <a:buFont typeface="Wingdings" panose="05000000000000000000" pitchFamily="2" charset="2"/>
              <a:buChar char="v"/>
            </a:pPr>
            <a:endParaRPr lang="en-GB" sz="2000" dirty="0"/>
          </a:p>
          <a:p>
            <a:pPr algn="just">
              <a:buFont typeface="Wingdings" panose="05000000000000000000" pitchFamily="2" charset="2"/>
              <a:buChar char="v"/>
            </a:pPr>
            <a:r>
              <a:rPr lang="en-GB" sz="1800" dirty="0"/>
              <a:t>Mandatory coverage for all establishment engaged in hazardous process, employing even 1 person.[First Schedule of the SS Code, 2020 ].</a:t>
            </a:r>
          </a:p>
          <a:p>
            <a:pPr algn="just">
              <a:buFont typeface="Wingdings" panose="05000000000000000000" pitchFamily="2" charset="2"/>
              <a:buChar char="v"/>
            </a:pPr>
            <a:endParaRPr lang="en-GB" sz="1800" dirty="0"/>
          </a:p>
          <a:p>
            <a:pPr algn="just">
              <a:buFont typeface="Wingdings" panose="05000000000000000000" pitchFamily="2" charset="2"/>
              <a:buChar char="v"/>
            </a:pPr>
            <a:r>
              <a:rPr lang="en-GB" sz="2000" dirty="0"/>
              <a:t>Provision for voluntary coverage of Establishment with less than 10 persons.</a:t>
            </a:r>
            <a:r>
              <a:rPr lang="en-GB" sz="2000" i="1" dirty="0"/>
              <a:t> </a:t>
            </a:r>
            <a:r>
              <a:rPr lang="en-GB" sz="2000" dirty="0"/>
              <a:t>[</a:t>
            </a:r>
            <a:r>
              <a:rPr lang="en-GB" sz="2000" i="1" dirty="0"/>
              <a:t>Section-1(7)</a:t>
            </a:r>
            <a:r>
              <a:rPr lang="en-GB" sz="2000" dirty="0"/>
              <a:t> of the SS Code, 2020].</a:t>
            </a:r>
          </a:p>
          <a:p>
            <a:pPr algn="just">
              <a:buFont typeface="Wingdings" panose="05000000000000000000" pitchFamily="2" charset="2"/>
              <a:buChar char="v"/>
            </a:pPr>
            <a:endParaRPr lang="en-GB" sz="2000" dirty="0"/>
          </a:p>
          <a:p>
            <a:pPr algn="just">
              <a:buFont typeface="Wingdings" panose="05000000000000000000" pitchFamily="2" charset="2"/>
              <a:buChar char="v"/>
            </a:pPr>
            <a:r>
              <a:rPr lang="en-GB" sz="2000" dirty="0"/>
              <a:t>Coverage for plantation as an establishment, on opting by the employer.</a:t>
            </a:r>
            <a:r>
              <a:rPr lang="en-GB" sz="2000" i="1" dirty="0"/>
              <a:t> </a:t>
            </a:r>
            <a:r>
              <a:rPr lang="en-GB" sz="2000" dirty="0"/>
              <a:t>[First Schedule of the SS Code, 2020 ].</a:t>
            </a:r>
          </a:p>
          <a:p>
            <a:pPr algn="just">
              <a:buFont typeface="Wingdings" panose="05000000000000000000" pitchFamily="2" charset="2"/>
              <a:buChar char="v"/>
            </a:pPr>
            <a:endParaRPr lang="en-GB" sz="2000" dirty="0"/>
          </a:p>
          <a:p>
            <a:pPr algn="just">
              <a:buFont typeface="Wingdings" panose="05000000000000000000" pitchFamily="2" charset="2"/>
              <a:buChar char="v"/>
            </a:pPr>
            <a:r>
              <a:rPr lang="en-GB" sz="2000" dirty="0"/>
              <a:t>Provision for special Scheme for unorganized workers, gig workers, platform workers and other beneficiaries.</a:t>
            </a:r>
            <a:r>
              <a:rPr lang="en-GB" sz="2000" i="1" dirty="0"/>
              <a:t> [Section-45</a:t>
            </a:r>
            <a:r>
              <a:rPr lang="en-GB" sz="2000" dirty="0"/>
              <a:t> of the SS Code, 2020].</a:t>
            </a:r>
          </a:p>
          <a:p>
            <a:pPr algn="just">
              <a:buFont typeface="Wingdings" panose="05000000000000000000" pitchFamily="2" charset="2"/>
              <a:buChar char="v"/>
            </a:pPr>
            <a:endParaRPr lang="en-GB" sz="2000" dirty="0"/>
          </a:p>
          <a:p>
            <a:pPr algn="just">
              <a:buFont typeface="Wingdings" panose="05000000000000000000" pitchFamily="2" charset="2"/>
              <a:buChar char="v"/>
            </a:pPr>
            <a:endParaRPr lang="en-GB" sz="1800" dirty="0"/>
          </a:p>
          <a:p>
            <a:pPr algn="just">
              <a:buFont typeface="Wingdings" panose="05000000000000000000" pitchFamily="2" charset="2"/>
              <a:buChar char="v"/>
            </a:pPr>
            <a:endParaRPr lang="en-GB" sz="1800" dirty="0"/>
          </a:p>
          <a:p>
            <a:pPr marL="0" indent="0" algn="r">
              <a:buNone/>
            </a:pP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091828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1FDB2-5EAE-4A74-B1B6-DA9B67E5A123}"/>
              </a:ext>
            </a:extLst>
          </p:cNvPr>
          <p:cNvSpPr>
            <a:spLocks noGrp="1"/>
          </p:cNvSpPr>
          <p:nvPr>
            <p:ph type="title"/>
          </p:nvPr>
        </p:nvSpPr>
        <p:spPr/>
        <p:txBody>
          <a:bodyPr/>
          <a:lstStyle/>
          <a:p>
            <a:r>
              <a:rPr lang="en-GB" dirty="0">
                <a:solidFill>
                  <a:srgbClr val="7030A0"/>
                </a:solidFill>
              </a:rPr>
              <a:t>Establishment</a:t>
            </a:r>
            <a:endParaRPr lang="en-IN" dirty="0">
              <a:solidFill>
                <a:srgbClr val="7030A0"/>
              </a:solidFill>
            </a:endParaRPr>
          </a:p>
        </p:txBody>
      </p:sp>
      <p:sp>
        <p:nvSpPr>
          <p:cNvPr id="3" name="Content Placeholder 2">
            <a:extLst>
              <a:ext uri="{FF2B5EF4-FFF2-40B4-BE49-F238E27FC236}">
                <a16:creationId xmlns:a16="http://schemas.microsoft.com/office/drawing/2014/main" xmlns="" id="{B5007D3B-E641-4FAC-9EB2-9238E19A4AA4}"/>
              </a:ext>
            </a:extLst>
          </p:cNvPr>
          <p:cNvSpPr>
            <a:spLocks noGrp="1"/>
          </p:cNvSpPr>
          <p:nvPr>
            <p:ph idx="1"/>
          </p:nvPr>
        </p:nvSpPr>
        <p:spPr>
          <a:xfrm>
            <a:off x="457200" y="1219205"/>
            <a:ext cx="8229600" cy="4906963"/>
          </a:xfrm>
        </p:spPr>
        <p:txBody>
          <a:bodyPr>
            <a:normAutofit fontScale="85000" lnSpcReduction="20000"/>
          </a:bodyPr>
          <a:lstStyle/>
          <a:p>
            <a:pPr algn="just"/>
            <a:r>
              <a:rPr lang="en-GB" dirty="0"/>
              <a:t>"establishment" means— </a:t>
            </a:r>
          </a:p>
          <a:p>
            <a:pPr marL="514350" indent="-514350" algn="just">
              <a:buAutoNum type="alphaLcParenBoth"/>
            </a:pPr>
            <a:r>
              <a:rPr lang="en-GB" dirty="0"/>
              <a:t>a place where any industry, trade, business, manufacture or occupation is carried on; or </a:t>
            </a:r>
          </a:p>
          <a:p>
            <a:pPr marL="0" indent="0" algn="just">
              <a:buNone/>
            </a:pPr>
            <a:r>
              <a:rPr lang="en-GB" dirty="0"/>
              <a:t>(b) a factory, motor transport undertaking, newspaper establishment, audio-visual production, building and other construction work or plantation; or </a:t>
            </a:r>
          </a:p>
          <a:p>
            <a:pPr marL="0" indent="0" algn="just">
              <a:buNone/>
            </a:pPr>
            <a:r>
              <a:rPr lang="en-GB" dirty="0"/>
              <a:t>(c) a mine, port or vicinity of port where dock work is carried out.</a:t>
            </a:r>
          </a:p>
          <a:p>
            <a:pPr marL="0" indent="0" algn="just">
              <a:buNone/>
            </a:pPr>
            <a:r>
              <a:rPr lang="en-GB" sz="2600" dirty="0"/>
              <a:t>Explanation.—For the purposes of Chapter III, where an establishment consists of different departments or has branches, whether situate in the same place or in different places, all such departments or branches shall be treated as parts of the same establishment;</a:t>
            </a:r>
          </a:p>
          <a:p>
            <a:pPr marL="0" indent="0" algn="r">
              <a:buNone/>
            </a:pPr>
            <a:r>
              <a:rPr lang="en-GB" sz="2600" dirty="0"/>
              <a:t>[Section 2(29) of the SS Code, 2020]</a:t>
            </a:r>
            <a:endParaRPr lang="en-IN" sz="2600"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95801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Establishment </a:t>
            </a:r>
            <a:r>
              <a:rPr lang="en-US" sz="1800" dirty="0">
                <a:solidFill>
                  <a:srgbClr val="7030A0"/>
                </a:solidFill>
              </a:rPr>
              <a:t>(Under ESI Act)</a:t>
            </a:r>
          </a:p>
        </p:txBody>
      </p:sp>
      <p:sp>
        <p:nvSpPr>
          <p:cNvPr id="3" name="Content Placeholder 2"/>
          <p:cNvSpPr>
            <a:spLocks noGrp="1"/>
          </p:cNvSpPr>
          <p:nvPr>
            <p:ph idx="1"/>
          </p:nvPr>
        </p:nvSpPr>
        <p:spPr/>
        <p:txBody>
          <a:bodyPr>
            <a:normAutofit fontScale="70000" lnSpcReduction="20000"/>
          </a:bodyPr>
          <a:lstStyle/>
          <a:p>
            <a:r>
              <a:rPr lang="en-US" sz="3400" dirty="0"/>
              <a:t>Is not defined under the ESI Act.</a:t>
            </a:r>
          </a:p>
          <a:p>
            <a:pPr marL="0" indent="0" algn="just">
              <a:buNone/>
            </a:pPr>
            <a:endParaRPr lang="en-US" dirty="0"/>
          </a:p>
          <a:p>
            <a:pPr algn="just"/>
            <a:r>
              <a:rPr lang="en-US" dirty="0"/>
              <a:t>To be understood as any entity carrying out any notified activity and employing prescribed number of persons, but not confined to a premises or place.</a:t>
            </a:r>
          </a:p>
          <a:p>
            <a:endParaRPr lang="en-US" dirty="0"/>
          </a:p>
          <a:p>
            <a:r>
              <a:rPr lang="en-US" dirty="0" smtClean="0"/>
              <a:t>12 type of Establishments </a:t>
            </a:r>
            <a:r>
              <a:rPr lang="en-US" dirty="0"/>
              <a:t>currently notified for coverage:-</a:t>
            </a:r>
          </a:p>
          <a:p>
            <a:pPr marL="0" indent="0" algn="just">
              <a:buNone/>
            </a:pPr>
            <a:r>
              <a:rPr lang="en-GB" dirty="0"/>
              <a:t>Shops, hotels, restaurants, cinemas including preview theatres, road-motor transport undertakings, newspaper establishments, Educational institutions, Private Medical Institutions, establishments engaged in Insurance Business, Non Banking Financial Companies, Port Trust, Airport Authorities and Warehousing establishments.</a:t>
            </a:r>
            <a:br>
              <a:rPr lang="en-GB" dirty="0"/>
            </a:br>
            <a:endParaRPr lang="en-US"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20861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78A9A-CEB9-485A-9AA1-00E452DA1A3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4CC35F1E-5C38-4B8C-836B-A353D1E976E1}"/>
              </a:ext>
            </a:extLst>
          </p:cNvPr>
          <p:cNvSpPr>
            <a:spLocks noGrp="1"/>
          </p:cNvSpPr>
          <p:nvPr>
            <p:ph idx="1"/>
          </p:nvPr>
        </p:nvSpPr>
        <p:spPr>
          <a:xfrm>
            <a:off x="457200" y="381012"/>
            <a:ext cx="8229600" cy="5745163"/>
          </a:xfrm>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normAutofit fontScale="92500" lnSpcReduction="10000"/>
          </a:bodyPr>
          <a:lstStyle/>
          <a:p>
            <a:pPr algn="just"/>
            <a:r>
              <a:rPr lang="en-GB" b="1" dirty="0"/>
              <a:t>Establishment Notified for Coverage by </a:t>
            </a:r>
            <a:br>
              <a:rPr lang="en-GB" b="1" dirty="0"/>
            </a:br>
            <a:r>
              <a:rPr lang="en-GB" b="1" dirty="0"/>
              <a:t>State Govt.</a:t>
            </a:r>
          </a:p>
          <a:p>
            <a:pPr marL="0" indent="0" algn="just">
              <a:buNone/>
            </a:pPr>
            <a:r>
              <a:rPr lang="en-GB" dirty="0"/>
              <a:t>1. Shops;</a:t>
            </a:r>
          </a:p>
          <a:p>
            <a:pPr marL="0" indent="0" algn="just">
              <a:buNone/>
            </a:pPr>
            <a:r>
              <a:rPr lang="en-GB" dirty="0"/>
              <a:t>2.Hotel or restaurants not having any manufacturing activity but only engaged in sales </a:t>
            </a:r>
            <a:r>
              <a:rPr lang="en-GB" sz="2600" dirty="0"/>
              <a:t>;      ( that are not covered as factory under Sec. 2(12))</a:t>
            </a:r>
          </a:p>
          <a:p>
            <a:pPr marL="0" indent="0" algn="just">
              <a:buNone/>
            </a:pPr>
            <a:r>
              <a:rPr lang="en-GB" dirty="0"/>
              <a:t>3. Cinemas including preview theatres;</a:t>
            </a:r>
          </a:p>
          <a:p>
            <a:pPr marL="0" indent="0" algn="just">
              <a:buNone/>
            </a:pPr>
            <a:r>
              <a:rPr lang="en-GB" dirty="0"/>
              <a:t>4. Road Motor Transport Establishments;</a:t>
            </a:r>
          </a:p>
          <a:p>
            <a:pPr marL="0" indent="0" algn="just">
              <a:buNone/>
            </a:pPr>
            <a:r>
              <a:rPr lang="en-GB" dirty="0"/>
              <a:t>5. News paper establishments. </a:t>
            </a:r>
            <a:r>
              <a:rPr lang="en-GB" sz="2200" dirty="0"/>
              <a:t>{That is not covered as factory under Sec. 2(12)}; </a:t>
            </a:r>
          </a:p>
          <a:p>
            <a:pPr marL="0" indent="0" algn="just">
              <a:buNone/>
            </a:pPr>
            <a:r>
              <a:rPr lang="en-GB" dirty="0"/>
              <a:t>6. Private Educational  Institutions.</a:t>
            </a:r>
          </a:p>
          <a:p>
            <a:pPr marL="0" indent="0" algn="just">
              <a:buNone/>
            </a:pPr>
            <a:r>
              <a:rPr lang="en-GB" dirty="0"/>
              <a:t>7. Private Medical Institutions.</a:t>
            </a:r>
          </a:p>
          <a:p>
            <a:pPr algn="just"/>
            <a:endParaRPr lang="en-IN" dirty="0"/>
          </a:p>
        </p:txBody>
      </p:sp>
    </p:spTree>
    <p:extLst>
      <p:ext uri="{BB962C8B-B14F-4D97-AF65-F5344CB8AC3E}">
        <p14:creationId xmlns:p14="http://schemas.microsoft.com/office/powerpoint/2010/main" val="1818117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78A9A-CEB9-485A-9AA1-00E452DA1A3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4CC35F1E-5C38-4B8C-836B-A353D1E976E1}"/>
              </a:ext>
            </a:extLst>
          </p:cNvPr>
          <p:cNvSpPr>
            <a:spLocks noGrp="1"/>
          </p:cNvSpPr>
          <p:nvPr>
            <p:ph idx="1"/>
          </p:nvPr>
        </p:nvSpPr>
        <p:spPr>
          <a:xfrm>
            <a:off x="457200" y="381012"/>
            <a:ext cx="8229600" cy="5745163"/>
          </a:xfrm>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normAutofit fontScale="70000" lnSpcReduction="20000"/>
          </a:bodyPr>
          <a:lstStyle/>
          <a:p>
            <a:pPr marL="0" indent="0">
              <a:buNone/>
            </a:pPr>
            <a:r>
              <a:rPr lang="en-GB" sz="4000" b="1" dirty="0"/>
              <a:t>Establishment Notified for Coverage by Central Govt.</a:t>
            </a:r>
          </a:p>
          <a:p>
            <a:pPr marL="0" indent="0" algn="just">
              <a:buNone/>
            </a:pPr>
            <a:endParaRPr lang="en-GB" sz="2900" b="1" dirty="0"/>
          </a:p>
          <a:p>
            <a:pPr marL="0" indent="0" algn="just">
              <a:buNone/>
            </a:pPr>
            <a:r>
              <a:rPr lang="en-GB" dirty="0"/>
              <a:t>1. Shops;</a:t>
            </a:r>
          </a:p>
          <a:p>
            <a:pPr marL="0" indent="0" algn="just">
              <a:buNone/>
            </a:pPr>
            <a:r>
              <a:rPr lang="en-GB" dirty="0"/>
              <a:t>2.Hotel or restaurants not having any manufacturing activity but only engaged in sales </a:t>
            </a:r>
            <a:r>
              <a:rPr lang="en-GB" sz="2600" dirty="0"/>
              <a:t>;      ( that are not covered as factory under Sec. 2(12))</a:t>
            </a:r>
          </a:p>
          <a:p>
            <a:pPr marL="0" indent="0" algn="just">
              <a:buNone/>
            </a:pPr>
            <a:r>
              <a:rPr lang="en-GB" dirty="0"/>
              <a:t>3. Cinemas including preview theatres;</a:t>
            </a:r>
          </a:p>
          <a:p>
            <a:pPr marL="0" indent="0" algn="just">
              <a:buNone/>
            </a:pPr>
            <a:r>
              <a:rPr lang="en-GB" dirty="0"/>
              <a:t>4. Road Motor Transport Establishments;</a:t>
            </a:r>
          </a:p>
          <a:p>
            <a:pPr marL="0" indent="0" algn="just">
              <a:buNone/>
            </a:pPr>
            <a:r>
              <a:rPr lang="en-GB" dirty="0"/>
              <a:t>5. News paper establishments. </a:t>
            </a:r>
            <a:r>
              <a:rPr lang="en-GB" sz="2200" dirty="0"/>
              <a:t>(That is not covered as factory under Sec. 2(12)); </a:t>
            </a:r>
          </a:p>
          <a:p>
            <a:pPr marL="0" indent="0" algn="just">
              <a:buNone/>
            </a:pPr>
            <a:r>
              <a:rPr lang="en-GB" dirty="0"/>
              <a:t>6. Educational  Institutions.</a:t>
            </a:r>
          </a:p>
          <a:p>
            <a:pPr marL="0" indent="0" algn="just">
              <a:buNone/>
            </a:pPr>
            <a:r>
              <a:rPr lang="en-GB" dirty="0"/>
              <a:t>7. Medical Institutions.</a:t>
            </a:r>
          </a:p>
          <a:p>
            <a:pPr marL="0" indent="0" algn="just">
              <a:buNone/>
            </a:pPr>
            <a:r>
              <a:rPr lang="en-GB" dirty="0">
                <a:solidFill>
                  <a:srgbClr val="FF0000"/>
                </a:solidFill>
              </a:rPr>
              <a:t>8. Establishments engaged in Insurance Business, </a:t>
            </a:r>
          </a:p>
          <a:p>
            <a:pPr marL="0" indent="0" algn="just">
              <a:buNone/>
            </a:pPr>
            <a:r>
              <a:rPr lang="en-GB" dirty="0">
                <a:solidFill>
                  <a:srgbClr val="FF0000"/>
                </a:solidFill>
              </a:rPr>
              <a:t>9. Non Banking Financial Companies, </a:t>
            </a:r>
          </a:p>
          <a:p>
            <a:pPr marL="0" indent="0" algn="just">
              <a:buNone/>
            </a:pPr>
            <a:r>
              <a:rPr lang="en-GB" dirty="0">
                <a:solidFill>
                  <a:srgbClr val="FF0000"/>
                </a:solidFill>
              </a:rPr>
              <a:t>10. Port Trust, </a:t>
            </a:r>
          </a:p>
          <a:p>
            <a:pPr marL="0" indent="0" algn="just">
              <a:buNone/>
            </a:pPr>
            <a:r>
              <a:rPr lang="en-GB" dirty="0">
                <a:solidFill>
                  <a:srgbClr val="FF0000"/>
                </a:solidFill>
              </a:rPr>
              <a:t>11. Airport Authorities </a:t>
            </a:r>
          </a:p>
          <a:p>
            <a:pPr marL="0" indent="0" algn="just">
              <a:buNone/>
            </a:pPr>
            <a:r>
              <a:rPr lang="en-GB" dirty="0">
                <a:solidFill>
                  <a:srgbClr val="FF0000"/>
                </a:solidFill>
              </a:rPr>
              <a:t>12. Warehousing establishments</a:t>
            </a:r>
            <a:endParaRPr lang="en-GB" b="1" dirty="0">
              <a:solidFill>
                <a:srgbClr val="FF0000"/>
              </a:solidFill>
            </a:endParaRPr>
          </a:p>
          <a:p>
            <a:pPr algn="just"/>
            <a:endParaRPr lang="en-IN" dirty="0"/>
          </a:p>
        </p:txBody>
      </p:sp>
    </p:spTree>
    <p:extLst>
      <p:ext uri="{BB962C8B-B14F-4D97-AF65-F5344CB8AC3E}">
        <p14:creationId xmlns:p14="http://schemas.microsoft.com/office/powerpoint/2010/main" val="1051520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24B77-E73F-474B-8536-92D5741FB767}"/>
              </a:ext>
            </a:extLst>
          </p:cNvPr>
          <p:cNvSpPr>
            <a:spLocks noGrp="1"/>
          </p:cNvSpPr>
          <p:nvPr>
            <p:ph type="title"/>
          </p:nvPr>
        </p:nvSpPr>
        <p:spPr/>
        <p:txBody>
          <a:bodyPr/>
          <a:lstStyle/>
          <a:p>
            <a:r>
              <a:rPr lang="en-GB" dirty="0"/>
              <a:t>Factory</a:t>
            </a:r>
            <a:endParaRPr lang="en-IN" dirty="0"/>
          </a:p>
        </p:txBody>
      </p:sp>
      <p:sp>
        <p:nvSpPr>
          <p:cNvPr id="3" name="Content Placeholder 2">
            <a:extLst>
              <a:ext uri="{FF2B5EF4-FFF2-40B4-BE49-F238E27FC236}">
                <a16:creationId xmlns:a16="http://schemas.microsoft.com/office/drawing/2014/main" xmlns="" id="{1C520AFF-C07F-4586-9D78-92F9271B4394}"/>
              </a:ext>
            </a:extLst>
          </p:cNvPr>
          <p:cNvSpPr>
            <a:spLocks noGrp="1"/>
          </p:cNvSpPr>
          <p:nvPr>
            <p:ph idx="1"/>
          </p:nvPr>
        </p:nvSpPr>
        <p:spPr/>
        <p:txBody>
          <a:bodyPr>
            <a:normAutofit fontScale="92500" lnSpcReduction="20000"/>
          </a:bodyPr>
          <a:lstStyle/>
          <a:p>
            <a:pPr algn="just"/>
            <a:r>
              <a:rPr lang="en-GB" dirty="0"/>
              <a:t>The definition of factory as in existence before the 2010 amendment of the ESI Act, 1948, has been made applicable by the Code now.</a:t>
            </a:r>
          </a:p>
          <a:p>
            <a:pPr algn="just"/>
            <a:r>
              <a:rPr lang="en-GB" dirty="0"/>
              <a:t>The factories not using power will be covered only if it employs 20 or more persons.</a:t>
            </a:r>
          </a:p>
          <a:p>
            <a:pPr algn="just"/>
            <a:r>
              <a:rPr lang="en-GB" dirty="0"/>
              <a:t>Hotel, restaurant or eating place will not be covered as a factory. However they an be covered as an Establishment.</a:t>
            </a:r>
          </a:p>
          <a:p>
            <a:pPr algn="just"/>
            <a:r>
              <a:rPr lang="en-GB" dirty="0"/>
              <a:t>Mere existence of Electronic Data Processing Unit or a Computer Unit, installed in any premises or part thereof, shall not be construed as factory.</a:t>
            </a:r>
          </a:p>
          <a:p>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380781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B2A7C-A7E4-4131-AC40-68D5F588F9D5}"/>
              </a:ext>
            </a:extLst>
          </p:cNvPr>
          <p:cNvSpPr>
            <a:spLocks noGrp="1"/>
          </p:cNvSpPr>
          <p:nvPr>
            <p:ph type="title"/>
          </p:nvPr>
        </p:nvSpPr>
        <p:spPr/>
        <p:txBody>
          <a:bodyPr/>
          <a:lstStyle/>
          <a:p>
            <a:r>
              <a:rPr lang="en-GB" dirty="0">
                <a:solidFill>
                  <a:srgbClr val="7030A0"/>
                </a:solidFill>
              </a:rPr>
              <a:t>Factory</a:t>
            </a:r>
            <a:r>
              <a:rPr lang="en-GB" sz="1800" dirty="0">
                <a:solidFill>
                  <a:srgbClr val="7030A0"/>
                </a:solidFill>
              </a:rPr>
              <a:t>( as per ESI Act)</a:t>
            </a:r>
            <a:endParaRPr lang="en-IN" sz="1800" dirty="0"/>
          </a:p>
        </p:txBody>
      </p:sp>
      <p:sp>
        <p:nvSpPr>
          <p:cNvPr id="3" name="Content Placeholder 2">
            <a:extLst>
              <a:ext uri="{FF2B5EF4-FFF2-40B4-BE49-F238E27FC236}">
                <a16:creationId xmlns:a16="http://schemas.microsoft.com/office/drawing/2014/main" xmlns="" id="{CE61F9B9-6CC0-4FE7-8E4F-9ABD56659A71}"/>
              </a:ext>
            </a:extLst>
          </p:cNvPr>
          <p:cNvSpPr>
            <a:spLocks noGrp="1"/>
          </p:cNvSpPr>
          <p:nvPr>
            <p:ph idx="1"/>
          </p:nvPr>
        </p:nvSpPr>
        <p:spPr/>
        <p:txBody>
          <a:bodyPr/>
          <a:lstStyle/>
          <a:p>
            <a:pPr algn="just"/>
            <a:r>
              <a:rPr lang="en-GB" dirty="0"/>
              <a:t>“ factory ” means any premises including the precincts thereof whereon </a:t>
            </a:r>
            <a:r>
              <a:rPr lang="en-GB" u="sng" dirty="0"/>
              <a:t>ten or more persons are employed or were employed </a:t>
            </a:r>
            <a:r>
              <a:rPr lang="en-GB" dirty="0"/>
              <a:t>on any day of the preceding twelve months, and in any part of which a manufacturing process is being carried on or is ordinarily so carried on, but </a:t>
            </a:r>
            <a:r>
              <a:rPr lang="en-GB" dirty="0">
                <a:solidFill>
                  <a:srgbClr val="FF0000"/>
                </a:solidFill>
              </a:rPr>
              <a:t>does not include a mine subject to the operation of the Mines Act, 1952 (35 of 1952), or a railway running shed </a:t>
            </a:r>
            <a:r>
              <a:rPr lang="en-GB" dirty="0"/>
              <a:t>;</a:t>
            </a:r>
            <a:endParaRPr lang="en-IN" dirty="0"/>
          </a:p>
        </p:txBody>
      </p:sp>
    </p:spTree>
    <p:extLst>
      <p:ext uri="{BB962C8B-B14F-4D97-AF65-F5344CB8AC3E}">
        <p14:creationId xmlns:p14="http://schemas.microsoft.com/office/powerpoint/2010/main" val="2964655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514D3-B76F-4E5C-B32F-5FAB303FB277}"/>
              </a:ext>
            </a:extLst>
          </p:cNvPr>
          <p:cNvSpPr>
            <a:spLocks noGrp="1"/>
          </p:cNvSpPr>
          <p:nvPr>
            <p:ph type="title"/>
          </p:nvPr>
        </p:nvSpPr>
        <p:spPr/>
        <p:txBody>
          <a:bodyPr/>
          <a:lstStyle/>
          <a:p>
            <a:r>
              <a:rPr lang="en-GB" dirty="0">
                <a:solidFill>
                  <a:srgbClr val="7030A0"/>
                </a:solidFill>
              </a:rPr>
              <a:t>Seasonal Factory</a:t>
            </a:r>
            <a:endParaRPr lang="en-IN" dirty="0">
              <a:solidFill>
                <a:srgbClr val="7030A0"/>
              </a:solidFill>
            </a:endParaRPr>
          </a:p>
        </p:txBody>
      </p:sp>
      <p:sp>
        <p:nvSpPr>
          <p:cNvPr id="3" name="Content Placeholder 2">
            <a:extLst>
              <a:ext uri="{FF2B5EF4-FFF2-40B4-BE49-F238E27FC236}">
                <a16:creationId xmlns:a16="http://schemas.microsoft.com/office/drawing/2014/main" xmlns="" id="{986F9F84-B617-4AD8-9130-95CF2140134F}"/>
              </a:ext>
            </a:extLst>
          </p:cNvPr>
          <p:cNvSpPr>
            <a:spLocks noGrp="1"/>
          </p:cNvSpPr>
          <p:nvPr>
            <p:ph idx="1"/>
          </p:nvPr>
        </p:nvSpPr>
        <p:spPr/>
        <p:txBody>
          <a:bodyPr>
            <a:normAutofit lnSpcReduction="10000"/>
          </a:bodyPr>
          <a:lstStyle/>
          <a:p>
            <a:pPr algn="just"/>
            <a:r>
              <a:rPr lang="en-GB" dirty="0"/>
              <a:t>Coffee, Rubber &amp; Tea are not included in the definition of Seasonal Factory.</a:t>
            </a:r>
          </a:p>
          <a:p>
            <a:pPr algn="just"/>
            <a:r>
              <a:rPr lang="en-GB" dirty="0"/>
              <a:t>Hence, factories engaged in one or more of the following manufacturing processes, namely, the manufacture of </a:t>
            </a:r>
            <a:r>
              <a:rPr lang="en-GB" dirty="0">
                <a:solidFill>
                  <a:srgbClr val="FF0000"/>
                </a:solidFill>
              </a:rPr>
              <a:t>Coffee</a:t>
            </a:r>
            <a:r>
              <a:rPr lang="en-GB" dirty="0"/>
              <a:t>, </a:t>
            </a:r>
            <a:r>
              <a:rPr lang="en-GB" dirty="0">
                <a:solidFill>
                  <a:srgbClr val="FF0000"/>
                </a:solidFill>
              </a:rPr>
              <a:t>Rubber</a:t>
            </a:r>
            <a:r>
              <a:rPr lang="en-GB" dirty="0"/>
              <a:t> &amp; </a:t>
            </a:r>
            <a:r>
              <a:rPr lang="en-GB" dirty="0">
                <a:solidFill>
                  <a:srgbClr val="FF0000"/>
                </a:solidFill>
              </a:rPr>
              <a:t>Tea</a:t>
            </a:r>
            <a:r>
              <a:rPr lang="en-GB" dirty="0"/>
              <a:t> or any manufacturing process which is incidental to or connected with any of the aforesaid processes, shall be coverable under ESI Scheme.</a:t>
            </a: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418926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A4FBC-667E-4119-8679-C3EB55D4DBAA}"/>
              </a:ext>
            </a:extLst>
          </p:cNvPr>
          <p:cNvSpPr>
            <a:spLocks noGrp="1"/>
          </p:cNvSpPr>
          <p:nvPr>
            <p:ph type="title"/>
          </p:nvPr>
        </p:nvSpPr>
        <p:spPr/>
        <p:txBody>
          <a:bodyPr/>
          <a:lstStyle/>
          <a:p>
            <a:r>
              <a:rPr lang="en-GB" dirty="0">
                <a:solidFill>
                  <a:srgbClr val="7030A0"/>
                </a:solidFill>
              </a:rPr>
              <a:t>Seasonal Factory</a:t>
            </a:r>
            <a:r>
              <a:rPr lang="en-GB" sz="1800" dirty="0">
                <a:solidFill>
                  <a:srgbClr val="7030A0"/>
                </a:solidFill>
              </a:rPr>
              <a:t>(as per Code)</a:t>
            </a:r>
            <a:endParaRPr lang="en-IN" sz="1800" dirty="0">
              <a:solidFill>
                <a:srgbClr val="7030A0"/>
              </a:solidFill>
            </a:endParaRPr>
          </a:p>
        </p:txBody>
      </p:sp>
      <p:sp>
        <p:nvSpPr>
          <p:cNvPr id="3" name="Content Placeholder 2">
            <a:extLst>
              <a:ext uri="{FF2B5EF4-FFF2-40B4-BE49-F238E27FC236}">
                <a16:creationId xmlns:a16="http://schemas.microsoft.com/office/drawing/2014/main" xmlns="" id="{FDF8B677-A460-4304-8FFD-5C8DA1BDBF17}"/>
              </a:ext>
            </a:extLst>
          </p:cNvPr>
          <p:cNvSpPr>
            <a:spLocks noGrp="1"/>
          </p:cNvSpPr>
          <p:nvPr>
            <p:ph idx="1"/>
          </p:nvPr>
        </p:nvSpPr>
        <p:spPr/>
        <p:txBody>
          <a:bodyPr>
            <a:normAutofit fontScale="85000" lnSpcReduction="20000"/>
          </a:bodyPr>
          <a:lstStyle/>
          <a:p>
            <a:pPr algn="just"/>
            <a:r>
              <a:rPr lang="en-GB" dirty="0"/>
              <a:t>"seasonal factory " means a factory which is exclusively engaged in one or more of the following manufacturing processes, namely, cotton ginning, cotton or jute pressing, decortication of ground-nuts, the manufacture of indigo, lac, sugar (including </a:t>
            </a:r>
            <a:r>
              <a:rPr lang="en-GB" dirty="0" err="1"/>
              <a:t>gur</a:t>
            </a:r>
            <a:r>
              <a:rPr lang="en-GB" dirty="0"/>
              <a:t>) or any manufacturing process which is incidental to or connected with any of the aforesaid processes and includes a factory which is engaged for a period not exceeding seven months in a year in a manufacturing process as the Central Government may, by notification, specify;</a:t>
            </a:r>
          </a:p>
          <a:p>
            <a:pPr algn="just"/>
            <a:r>
              <a:rPr lang="en-GB" dirty="0"/>
              <a:t>Section 2(74) of SS Code, 2020</a:t>
            </a:r>
          </a:p>
          <a:p>
            <a:endParaRPr lang="en-IN" dirty="0"/>
          </a:p>
        </p:txBody>
      </p:sp>
    </p:spTree>
    <p:extLst>
      <p:ext uri="{BB962C8B-B14F-4D97-AF65-F5344CB8AC3E}">
        <p14:creationId xmlns:p14="http://schemas.microsoft.com/office/powerpoint/2010/main" val="158917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EF658-7C55-4D7A-B496-FBB5381E7D5B}"/>
              </a:ext>
            </a:extLst>
          </p:cNvPr>
          <p:cNvSpPr>
            <a:spLocks noGrp="1"/>
          </p:cNvSpPr>
          <p:nvPr>
            <p:ph type="title"/>
          </p:nvPr>
        </p:nvSpPr>
        <p:spPr/>
        <p:txBody>
          <a:bodyPr/>
          <a:lstStyle/>
          <a:p>
            <a:r>
              <a:rPr lang="en-GB" dirty="0">
                <a:solidFill>
                  <a:srgbClr val="7030A0"/>
                </a:solidFill>
              </a:rPr>
              <a:t>Seasonal Factory </a:t>
            </a:r>
            <a:r>
              <a:rPr lang="en-GB" sz="1800" dirty="0">
                <a:solidFill>
                  <a:srgbClr val="7030A0"/>
                </a:solidFill>
              </a:rPr>
              <a:t>(as per ESI Act)</a:t>
            </a:r>
            <a:endParaRPr lang="en-IN" sz="1800" dirty="0">
              <a:solidFill>
                <a:srgbClr val="7030A0"/>
              </a:solidFill>
            </a:endParaRPr>
          </a:p>
        </p:txBody>
      </p:sp>
      <p:sp>
        <p:nvSpPr>
          <p:cNvPr id="3" name="Content Placeholder 2">
            <a:extLst>
              <a:ext uri="{FF2B5EF4-FFF2-40B4-BE49-F238E27FC236}">
                <a16:creationId xmlns:a16="http://schemas.microsoft.com/office/drawing/2014/main" xmlns="" id="{71AE3AA1-7F95-40D0-8CE5-EB23DE771B1F}"/>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normAutofit fontScale="85000" lnSpcReduction="20000"/>
          </a:bodyPr>
          <a:lstStyle/>
          <a:p>
            <a:pPr algn="just"/>
            <a:r>
              <a:rPr lang="en-GB" dirty="0"/>
              <a:t>“ seasonal factory ”, means a factory which is exclusively engaged in one or more of the following manufacturing processes, namely, cotton ginning, cotton or jute pressing, decortication of ground-nuts, the manufacture of </a:t>
            </a:r>
            <a:r>
              <a:rPr lang="en-GB" u="sng" dirty="0"/>
              <a:t>coffee</a:t>
            </a:r>
            <a:r>
              <a:rPr lang="en-GB" dirty="0"/>
              <a:t>, indigo, lac, </a:t>
            </a:r>
            <a:r>
              <a:rPr lang="en-GB" u="sng" dirty="0"/>
              <a:t>rubber</a:t>
            </a:r>
            <a:r>
              <a:rPr lang="en-GB" dirty="0"/>
              <a:t>, sugar (including </a:t>
            </a:r>
            <a:r>
              <a:rPr lang="en-GB" dirty="0" err="1"/>
              <a:t>gur</a:t>
            </a:r>
            <a:r>
              <a:rPr lang="en-GB" dirty="0"/>
              <a:t>) or </a:t>
            </a:r>
            <a:r>
              <a:rPr lang="en-GB" u="sng" dirty="0"/>
              <a:t>tea</a:t>
            </a:r>
            <a:r>
              <a:rPr lang="en-GB" dirty="0"/>
              <a:t> or any manufacturing process which is incidental to or connected with any of the aforesaid processes and includes a factory which is engaged for a period not exceeding seven months in a year —(a)in any process of blending, packing or repacking of tea or coffee ; or (b)in such other manufacturing process as the Central Government may, by notification in the Official Gazette, specify ;</a:t>
            </a:r>
            <a:endParaRPr lang="en-IN" dirty="0"/>
          </a:p>
        </p:txBody>
      </p:sp>
    </p:spTree>
    <p:extLst>
      <p:ext uri="{BB962C8B-B14F-4D97-AF65-F5344CB8AC3E}">
        <p14:creationId xmlns:p14="http://schemas.microsoft.com/office/powerpoint/2010/main" val="1736375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Simplification</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2057400"/>
            <a:ext cx="8026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755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2C4B5-7AB9-4565-B21A-E86BA990136D}"/>
              </a:ext>
            </a:extLst>
          </p:cNvPr>
          <p:cNvSpPr>
            <a:spLocks noGrp="1"/>
          </p:cNvSpPr>
          <p:nvPr>
            <p:ph type="title"/>
          </p:nvPr>
        </p:nvSpPr>
        <p:spPr>
          <a:xfrm>
            <a:off x="457200" y="274638"/>
            <a:ext cx="8229600" cy="715962"/>
          </a:xfrm>
        </p:spPr>
        <p:txBody>
          <a:bodyPr>
            <a:normAutofit fontScale="90000"/>
          </a:bodyPr>
          <a:lstStyle/>
          <a:p>
            <a:r>
              <a:rPr lang="en-GB" dirty="0">
                <a:solidFill>
                  <a:srgbClr val="7030A0"/>
                </a:solidFill>
              </a:rPr>
              <a:t>Registration/Filing of Returns</a:t>
            </a:r>
            <a:r>
              <a:rPr lang="en-GB" dirty="0">
                <a:solidFill>
                  <a:srgbClr val="FF0000"/>
                </a:solidFill>
              </a:rPr>
              <a:t/>
            </a:r>
            <a:br>
              <a:rPr lang="en-GB" dirty="0">
                <a:solidFill>
                  <a:srgbClr val="FF0000"/>
                </a:solidFill>
              </a:rPr>
            </a:br>
            <a:endParaRPr lang="en-IN" dirty="0"/>
          </a:p>
        </p:txBody>
      </p:sp>
      <p:sp>
        <p:nvSpPr>
          <p:cNvPr id="3" name="Content Placeholder 2">
            <a:extLst>
              <a:ext uri="{FF2B5EF4-FFF2-40B4-BE49-F238E27FC236}">
                <a16:creationId xmlns:a16="http://schemas.microsoft.com/office/drawing/2014/main" xmlns="" id="{F296BA04-646F-4058-94A0-FEEBFB2CB458}"/>
              </a:ext>
            </a:extLst>
          </p:cNvPr>
          <p:cNvSpPr>
            <a:spLocks noGrp="1"/>
          </p:cNvSpPr>
          <p:nvPr>
            <p:ph idx="1"/>
          </p:nvPr>
        </p:nvSpPr>
        <p:spPr/>
        <p:txBody>
          <a:bodyPr/>
          <a:lstStyle/>
          <a:p>
            <a:pPr algn="just">
              <a:buFont typeface="Wingdings" panose="05000000000000000000" pitchFamily="2" charset="2"/>
              <a:buChar char="v"/>
            </a:pPr>
            <a:r>
              <a:rPr lang="en-GB" dirty="0"/>
              <a:t>Provision for common Registration and filing of returns by employers across Labour Code,  which </a:t>
            </a:r>
            <a:r>
              <a:rPr lang="en-GB" dirty="0" smtClean="0"/>
              <a:t>was </a:t>
            </a:r>
            <a:r>
              <a:rPr lang="en-GB" dirty="0"/>
              <a:t>separate for ESI </a:t>
            </a:r>
            <a:r>
              <a:rPr lang="en-GB" dirty="0" smtClean="0"/>
              <a:t>Act.</a:t>
            </a:r>
            <a:endParaRPr lang="en-GB" dirty="0"/>
          </a:p>
          <a:p>
            <a:pPr algn="just">
              <a:buFont typeface="Wingdings" panose="05000000000000000000" pitchFamily="2" charset="2"/>
              <a:buChar char="v"/>
            </a:pPr>
            <a:r>
              <a:rPr lang="en-GB" dirty="0"/>
              <a:t>Section 3 of the SS Code, 2020.</a:t>
            </a:r>
          </a:p>
          <a:p>
            <a:pPr>
              <a:buFont typeface="Wingdings" panose="05000000000000000000" pitchFamily="2" charset="2"/>
              <a:buChar char="v"/>
            </a:pPr>
            <a:endParaRPr lang="en-GB" dirty="0"/>
          </a:p>
          <a:p>
            <a:endParaRPr lang="en-IN" dirty="0"/>
          </a:p>
        </p:txBody>
      </p:sp>
      <p:sp>
        <p:nvSpPr>
          <p:cNvPr id="4" name="Footer Placeholder 3">
            <a:extLst>
              <a:ext uri="{FF2B5EF4-FFF2-40B4-BE49-F238E27FC236}">
                <a16:creationId xmlns:a16="http://schemas.microsoft.com/office/drawing/2014/main" xmlns="" id="{6ED28777-F258-4E86-A86B-8608FF686A98}"/>
              </a:ext>
            </a:extLst>
          </p:cNvPr>
          <p:cNvSpPr>
            <a:spLocks noGrp="1"/>
          </p:cNvSpPr>
          <p:nvPr>
            <p:ph type="ftr" sz="quarter" idx="11"/>
          </p:nvPr>
        </p:nvSpPr>
        <p:spPr/>
        <p:txBody>
          <a:bodyPr/>
          <a:lstStyle/>
          <a:p>
            <a:r>
              <a:rPr lang="pt-BR" smtClean="0">
                <a:solidFill>
                  <a:prstClr val="black">
                    <a:tint val="75000"/>
                  </a:prstClr>
                </a:solidFill>
              </a:rPr>
              <a:t>P R Sinha, Joint Director</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91069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43521-1091-4FA6-9FDB-0F89F329D8CC}"/>
              </a:ext>
            </a:extLst>
          </p:cNvPr>
          <p:cNvSpPr>
            <a:spLocks noGrp="1"/>
          </p:cNvSpPr>
          <p:nvPr>
            <p:ph type="title"/>
          </p:nvPr>
        </p:nvSpPr>
        <p:spPr/>
        <p:txBody>
          <a:bodyPr/>
          <a:lstStyle/>
          <a:p>
            <a:r>
              <a:rPr lang="en-GB" dirty="0"/>
              <a:t>Employee</a:t>
            </a:r>
            <a:r>
              <a:rPr lang="en-GB" sz="1800" dirty="0"/>
              <a:t>(as per Code)</a:t>
            </a:r>
            <a:endParaRPr lang="en-IN" sz="1800" dirty="0"/>
          </a:p>
        </p:txBody>
      </p:sp>
      <p:sp>
        <p:nvSpPr>
          <p:cNvPr id="3" name="Content Placeholder 2">
            <a:extLst>
              <a:ext uri="{FF2B5EF4-FFF2-40B4-BE49-F238E27FC236}">
                <a16:creationId xmlns:a16="http://schemas.microsoft.com/office/drawing/2014/main" xmlns="" id="{236B6A1F-0DE0-4412-8323-6B9D3A4DD627}"/>
              </a:ext>
            </a:extLst>
          </p:cNvPr>
          <p:cNvSpPr>
            <a:spLocks noGrp="1"/>
          </p:cNvSpPr>
          <p:nvPr>
            <p:ph idx="1"/>
          </p:nvPr>
        </p:nvSpPr>
        <p:spPr/>
        <p:txBody>
          <a:bodyPr>
            <a:normAutofit fontScale="47500" lnSpcReduction="20000"/>
          </a:bodyPr>
          <a:lstStyle/>
          <a:p>
            <a:r>
              <a:rPr lang="en-GB" dirty="0"/>
              <a:t> "employee" means any person (other than an apprentice engaged under the Apprentices Act, 1961) employed on wages by an establishment, either directly or through a contractor, to do any skilled, semi-skilled or unskilled, manual, operational, supervisory, managerial, administrative, technical, clerical or any other work, whether the terms of employment be express or implied, and also includes a person declared to be an employee by the appropriate Government, but does not include any member of the Armed Forces of the Union: </a:t>
            </a:r>
          </a:p>
          <a:p>
            <a:pPr marL="0" indent="0">
              <a:buNone/>
            </a:pPr>
            <a:endParaRPr lang="en-GB" dirty="0"/>
          </a:p>
          <a:p>
            <a:pPr marL="0" indent="0">
              <a:buNone/>
            </a:pPr>
            <a:r>
              <a:rPr lang="en-GB" dirty="0"/>
              <a:t>Provided that for the purposes of Chapter III, except in case of the Employees’ Provident Fund Scheme and Chapter IV, the term "employee" shall mean such employee drawing wages less than or equal to the wage ceiling notified by the Central Government and includes such other persons or class of persons as the Central Government may by notification, specify to be employee, for the purposes of those Chapters: </a:t>
            </a:r>
          </a:p>
          <a:p>
            <a:pPr marL="0" indent="0">
              <a:buNone/>
            </a:pPr>
            <a:endParaRPr lang="en-GB" dirty="0"/>
          </a:p>
          <a:p>
            <a:pPr marL="0" indent="0">
              <a:buNone/>
            </a:pPr>
            <a:r>
              <a:rPr lang="en-GB" dirty="0"/>
              <a:t>Provided further that for the purposes of counting of employees for the coverage of an establishment under Chapter III and Chapter IV, as the case may be, the employees, whose wages are more than the wage ceiling so notified by the Central Government, shall also be taken into account: </a:t>
            </a:r>
          </a:p>
          <a:p>
            <a:pPr marL="0" indent="0">
              <a:buNone/>
            </a:pPr>
            <a:endParaRPr lang="en-GB" dirty="0"/>
          </a:p>
          <a:p>
            <a:pPr marL="0" indent="0">
              <a:buNone/>
            </a:pPr>
            <a:r>
              <a:rPr lang="en-GB" dirty="0"/>
              <a:t>Provided also that for the purposes of Chapter VII, the term "employee" shall mean only such persons as specified in the Second Schedule and such other persons or class of persons as the Central Government, or as the case may be, the State Government may add to the said Schedule, by notification, for the purposes of that Government; </a:t>
            </a:r>
            <a:endParaRPr lang="en-IN" dirty="0"/>
          </a:p>
        </p:txBody>
      </p:sp>
    </p:spTree>
    <p:extLst>
      <p:ext uri="{BB962C8B-B14F-4D97-AF65-F5344CB8AC3E}">
        <p14:creationId xmlns:p14="http://schemas.microsoft.com/office/powerpoint/2010/main" val="2521090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308D9-EA16-4A49-84AC-3A966F283579}"/>
              </a:ext>
            </a:extLst>
          </p:cNvPr>
          <p:cNvSpPr>
            <a:spLocks noGrp="1"/>
          </p:cNvSpPr>
          <p:nvPr>
            <p:ph type="title"/>
          </p:nvPr>
        </p:nvSpPr>
        <p:spPr/>
        <p:txBody>
          <a:bodyPr/>
          <a:lstStyle/>
          <a:p>
            <a:r>
              <a:rPr lang="en-GB" dirty="0"/>
              <a:t>Employee</a:t>
            </a:r>
            <a:r>
              <a:rPr lang="en-GB" sz="1800" dirty="0"/>
              <a:t>(as per ESI Act)</a:t>
            </a:r>
            <a:endParaRPr lang="en-IN" sz="1800" dirty="0"/>
          </a:p>
        </p:txBody>
      </p:sp>
      <p:sp>
        <p:nvSpPr>
          <p:cNvPr id="3" name="Content Placeholder 2">
            <a:extLst>
              <a:ext uri="{FF2B5EF4-FFF2-40B4-BE49-F238E27FC236}">
                <a16:creationId xmlns:a16="http://schemas.microsoft.com/office/drawing/2014/main" xmlns="" id="{2B52DA98-BC3C-4786-87D6-45514E8896DF}"/>
              </a:ext>
            </a:extLst>
          </p:cNvPr>
          <p:cNvSpPr>
            <a:spLocks noGrp="1"/>
          </p:cNvSpPr>
          <p:nvPr>
            <p:ph idx="1"/>
          </p:nvPr>
        </p:nvSpPr>
        <p:spPr>
          <a:blipFill>
            <a:blip r:embed="rId2"/>
            <a:tile tx="0" ty="0" sx="100000" sy="100000" flip="none" algn="tl"/>
          </a:blipFill>
        </p:spPr>
        <p:txBody>
          <a:bodyPr>
            <a:normAutofit fontScale="40000" lnSpcReduction="20000"/>
          </a:bodyPr>
          <a:lstStyle/>
          <a:p>
            <a:pPr marL="0" indent="0">
              <a:buNone/>
            </a:pPr>
            <a:endParaRPr lang="en-GB" dirty="0"/>
          </a:p>
          <a:p>
            <a:r>
              <a:rPr lang="en-GB" b="1" dirty="0"/>
              <a:t>“ employee </a:t>
            </a:r>
            <a:r>
              <a:rPr lang="en-GB" dirty="0"/>
              <a:t>” means any person employed for wages in or in connection with the work of a factory or establishment to which this Act applies and —</a:t>
            </a:r>
          </a:p>
          <a:p>
            <a:pPr marL="571500" indent="-571500">
              <a:buAutoNum type="romanLcParenBoth"/>
            </a:pPr>
            <a:r>
              <a:rPr lang="en-GB" dirty="0"/>
              <a:t>who is directly employed by the principal employer on any work of, or incidental or preliminary to or connected with the work of, the factory or establishment, whether such work is done by the employee in the factory or establishment or elsewhere ; or</a:t>
            </a:r>
          </a:p>
          <a:p>
            <a:pPr marL="571500" indent="-571500">
              <a:buAutoNum type="romanLcParenBoth" startAt="2"/>
            </a:pPr>
            <a:r>
              <a:rPr lang="en-GB" dirty="0"/>
              <a:t>who is employed by or through an immediate employer on the premises of the factory or establishment or under the supervision of the principal employer or his agent on work which is ordinarily part of the work of the factory or establishment or which is preliminary to the work carried on in or incidental to the purpose of the factory or establishment ; or</a:t>
            </a:r>
          </a:p>
          <a:p>
            <a:pPr marL="0" indent="0">
              <a:buNone/>
            </a:pPr>
            <a:r>
              <a:rPr lang="en-GB" dirty="0"/>
              <a:t> (iii)       whose services are temporarily lent or let on hire to the principal employer by the person with whom the person whose services are so lent or let on hire has entered into a contract of service ; and includes any person employed for wages on any work connected with the administration of the factory or establishment or any part, department or branch thereof or with the purchase of raw materials for, or the distribution or sale of the products of, the factory or establishment ; or any person engaged as an apprentice, not being an apprentice engaged under the Apprentices Act, 1961 (52 of 1961), and includes such person engaged as apprentice whose training period is extended to any length of time</a:t>
            </a:r>
          </a:p>
          <a:p>
            <a:pPr marL="0" indent="0">
              <a:buNone/>
            </a:pPr>
            <a:r>
              <a:rPr lang="en-GB" dirty="0"/>
              <a:t>but does not include —(a) any member of the Indian naval, military or air forces ; or </a:t>
            </a:r>
          </a:p>
          <a:p>
            <a:pPr marL="0" indent="0">
              <a:buNone/>
            </a:pPr>
            <a:r>
              <a:rPr lang="en-GB" dirty="0"/>
              <a:t>(b)any person so employed whose wages (excluding remuneration for overtime work) exceed such wages as may be prescribed by the Central Government : </a:t>
            </a:r>
          </a:p>
          <a:p>
            <a:pPr marL="0" indent="0">
              <a:buNone/>
            </a:pPr>
            <a:r>
              <a:rPr lang="en-GB" dirty="0"/>
              <a:t>Provided that an employee whose wages (excluding remuneration for overtime work) exceed such wages as may be prescribed by the Central Government at any time after (and not before) the beginning of the contribution period, shall continue to be an employee until the end of that period ;</a:t>
            </a:r>
            <a:endParaRPr lang="en-IN" dirty="0"/>
          </a:p>
        </p:txBody>
      </p:sp>
    </p:spTree>
    <p:extLst>
      <p:ext uri="{BB962C8B-B14F-4D97-AF65-F5344CB8AC3E}">
        <p14:creationId xmlns:p14="http://schemas.microsoft.com/office/powerpoint/2010/main" val="3807305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355F07-AEFE-44D6-BDD6-81583DDE8826}"/>
              </a:ext>
            </a:extLst>
          </p:cNvPr>
          <p:cNvSpPr>
            <a:spLocks noGrp="1"/>
          </p:cNvSpPr>
          <p:nvPr>
            <p:ph type="title"/>
          </p:nvPr>
        </p:nvSpPr>
        <p:spPr>
          <a:xfrm>
            <a:off x="457200" y="274638"/>
            <a:ext cx="8229600" cy="868362"/>
          </a:xfrm>
        </p:spPr>
        <p:txBody>
          <a:bodyPr/>
          <a:lstStyle/>
          <a:p>
            <a:r>
              <a:rPr lang="en-GB" dirty="0">
                <a:solidFill>
                  <a:srgbClr val="7030A0"/>
                </a:solidFill>
              </a:rPr>
              <a:t>Insured Person</a:t>
            </a:r>
            <a:endParaRPr lang="en-IN" dirty="0">
              <a:solidFill>
                <a:srgbClr val="7030A0"/>
              </a:solidFill>
            </a:endParaRPr>
          </a:p>
        </p:txBody>
      </p:sp>
      <p:sp>
        <p:nvSpPr>
          <p:cNvPr id="3" name="Content Placeholder 2">
            <a:extLst>
              <a:ext uri="{FF2B5EF4-FFF2-40B4-BE49-F238E27FC236}">
                <a16:creationId xmlns:a16="http://schemas.microsoft.com/office/drawing/2014/main" xmlns="" id="{24E35A84-F97F-4040-B794-8D59A581D945}"/>
              </a:ext>
            </a:extLst>
          </p:cNvPr>
          <p:cNvSpPr>
            <a:spLocks noGrp="1"/>
          </p:cNvSpPr>
          <p:nvPr>
            <p:ph idx="1"/>
          </p:nvPr>
        </p:nvSpPr>
        <p:spPr>
          <a:xfrm>
            <a:off x="457200" y="1295403"/>
            <a:ext cx="8229600" cy="4830763"/>
          </a:xfrm>
        </p:spPr>
        <p:txBody>
          <a:bodyPr>
            <a:normAutofit fontScale="92500" lnSpcReduction="10000"/>
          </a:bodyPr>
          <a:lstStyle/>
          <a:p>
            <a:pPr algn="just"/>
            <a:r>
              <a:rPr lang="en-GB" dirty="0"/>
              <a:t>An employee whether insured or insurable under sub-section (1) in respect of whom contributions are or were payable and who is by reason thereof, entitled to any of the benefits provided under this Chapter, shall be called "</a:t>
            </a:r>
            <a:r>
              <a:rPr lang="en-GB" b="1" dirty="0"/>
              <a:t>Insured Person</a:t>
            </a:r>
            <a:r>
              <a:rPr lang="en-GB" dirty="0"/>
              <a:t>".[Section-28(2) of the SS Code].</a:t>
            </a:r>
          </a:p>
          <a:p>
            <a:r>
              <a:rPr lang="en-GB" b="1" dirty="0"/>
              <a:t>“ insured person ” </a:t>
            </a:r>
            <a:r>
              <a:rPr lang="en-GB" dirty="0"/>
              <a:t>means a person who is or was an employee in respect of whom contributions are or were payable under this Act and who is, by reason thereof, entitled to any of the benefits provided by this Act [Section -2(14)  of ESI Act]</a:t>
            </a:r>
          </a:p>
          <a:p>
            <a:pPr marL="0" indent="0">
              <a:buNone/>
            </a:pP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102849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A797A-AAB8-49CC-8442-88778D45F2E0}"/>
              </a:ext>
            </a:extLst>
          </p:cNvPr>
          <p:cNvSpPr>
            <a:spLocks noGrp="1"/>
          </p:cNvSpPr>
          <p:nvPr>
            <p:ph type="title"/>
          </p:nvPr>
        </p:nvSpPr>
        <p:spPr>
          <a:xfrm>
            <a:off x="610362" y="381000"/>
            <a:ext cx="7886700" cy="762000"/>
          </a:xfrm>
        </p:spPr>
        <p:txBody>
          <a:bodyPr>
            <a:normAutofit fontScale="90000"/>
          </a:bodyPr>
          <a:lstStyle/>
          <a:p>
            <a:r>
              <a:rPr lang="en-GB" dirty="0">
                <a:solidFill>
                  <a:srgbClr val="7030A0"/>
                </a:solidFill>
              </a:rPr>
              <a:t>Family</a:t>
            </a:r>
            <a:r>
              <a:rPr lang="en-GB" sz="2400" dirty="0">
                <a:solidFill>
                  <a:srgbClr val="FF0000"/>
                </a:solidFill>
              </a:rPr>
              <a:t/>
            </a:r>
            <a:br>
              <a:rPr lang="en-GB" sz="2400" dirty="0">
                <a:solidFill>
                  <a:srgbClr val="FF0000"/>
                </a:solidFill>
              </a:rPr>
            </a:br>
            <a:endParaRPr lang="en-IN" sz="2700" dirty="0"/>
          </a:p>
        </p:txBody>
      </p:sp>
      <p:sp>
        <p:nvSpPr>
          <p:cNvPr id="3" name="Content Placeholder 2">
            <a:extLst>
              <a:ext uri="{FF2B5EF4-FFF2-40B4-BE49-F238E27FC236}">
                <a16:creationId xmlns:a16="http://schemas.microsoft.com/office/drawing/2014/main" xmlns="" id="{F3783FFA-F5A1-4DB3-B5BD-5BEE50DFEF64}"/>
              </a:ext>
            </a:extLst>
          </p:cNvPr>
          <p:cNvSpPr>
            <a:spLocks noGrp="1"/>
          </p:cNvSpPr>
          <p:nvPr>
            <p:ph idx="1"/>
          </p:nvPr>
        </p:nvSpPr>
        <p:spPr>
          <a:xfrm>
            <a:off x="628650" y="1481329"/>
            <a:ext cx="7886700" cy="4008644"/>
          </a:xfrm>
        </p:spPr>
        <p:txBody>
          <a:bodyPr>
            <a:normAutofit/>
          </a:bodyPr>
          <a:lstStyle/>
          <a:p>
            <a:pPr>
              <a:buFont typeface="Wingdings" panose="05000000000000000000" pitchFamily="2" charset="2"/>
              <a:buChar char="v"/>
            </a:pPr>
            <a:r>
              <a:rPr lang="en-GB" sz="2800" dirty="0"/>
              <a:t>The definition of family shall also include Father-in-law and mother-in-law of a woman employee as dependent parents.</a:t>
            </a:r>
          </a:p>
          <a:p>
            <a:pPr>
              <a:buFont typeface="Wingdings" panose="05000000000000000000" pitchFamily="2" charset="2"/>
              <a:buChar char="v"/>
            </a:pPr>
            <a:r>
              <a:rPr lang="en-GB" sz="2800" dirty="0"/>
              <a:t>Section 2(33)(e) of the SS Code, 2020.</a:t>
            </a:r>
          </a:p>
          <a:p>
            <a:pPr>
              <a:buFont typeface="Wingdings" panose="05000000000000000000" pitchFamily="2" charset="2"/>
              <a:buChar char="v"/>
            </a:pPr>
            <a:endParaRPr lang="en-IN" sz="1350" dirty="0"/>
          </a:p>
        </p:txBody>
      </p:sp>
      <p:sp>
        <p:nvSpPr>
          <p:cNvPr id="4" name="Footer Placeholder 3">
            <a:extLst>
              <a:ext uri="{FF2B5EF4-FFF2-40B4-BE49-F238E27FC236}">
                <a16:creationId xmlns:a16="http://schemas.microsoft.com/office/drawing/2014/main" xmlns="" id="{B5A54ADC-9D1D-47D8-AAA0-A793DD2F1857}"/>
              </a:ext>
            </a:extLst>
          </p:cNvPr>
          <p:cNvSpPr>
            <a:spLocks noGrp="1"/>
          </p:cNvSpPr>
          <p:nvPr>
            <p:ph type="ftr" sz="quarter" idx="11"/>
          </p:nvPr>
        </p:nvSpPr>
        <p:spPr>
          <a:xfrm>
            <a:off x="2133605" y="6356350"/>
            <a:ext cx="5410201" cy="273050"/>
          </a:xfrm>
        </p:spPr>
        <p:txBody>
          <a:bodyPr/>
          <a:lstStyle/>
          <a:p>
            <a:r>
              <a:rPr lang="pt-BR" smtClean="0">
                <a:solidFill>
                  <a:prstClr val="black">
                    <a:tint val="75000"/>
                  </a:prstClr>
                </a:solidFill>
              </a:rPr>
              <a:t>P R Sinha, Joint Director</a:t>
            </a:r>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982060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A797A-AAB8-49CC-8442-88778D45F2E0}"/>
              </a:ext>
            </a:extLst>
          </p:cNvPr>
          <p:cNvSpPr>
            <a:spLocks noGrp="1"/>
          </p:cNvSpPr>
          <p:nvPr>
            <p:ph type="title"/>
          </p:nvPr>
        </p:nvSpPr>
        <p:spPr>
          <a:xfrm>
            <a:off x="610362" y="381000"/>
            <a:ext cx="7886700" cy="762000"/>
          </a:xfrm>
        </p:spPr>
        <p:txBody>
          <a:bodyPr>
            <a:normAutofit fontScale="90000"/>
          </a:bodyPr>
          <a:lstStyle/>
          <a:p>
            <a:r>
              <a:rPr lang="en-GB" dirty="0" smtClean="0">
                <a:solidFill>
                  <a:srgbClr val="7030A0"/>
                </a:solidFill>
              </a:rPr>
              <a:t>Dependant</a:t>
            </a:r>
            <a:r>
              <a:rPr lang="en-GB" sz="2400" dirty="0">
                <a:solidFill>
                  <a:srgbClr val="FF0000"/>
                </a:solidFill>
              </a:rPr>
              <a:t/>
            </a:r>
            <a:br>
              <a:rPr lang="en-GB" sz="2400" dirty="0">
                <a:solidFill>
                  <a:srgbClr val="FF0000"/>
                </a:solidFill>
              </a:rPr>
            </a:br>
            <a:endParaRPr lang="en-IN" sz="2700" dirty="0"/>
          </a:p>
        </p:txBody>
      </p:sp>
      <p:sp>
        <p:nvSpPr>
          <p:cNvPr id="3" name="Content Placeholder 2">
            <a:extLst>
              <a:ext uri="{FF2B5EF4-FFF2-40B4-BE49-F238E27FC236}">
                <a16:creationId xmlns:a16="http://schemas.microsoft.com/office/drawing/2014/main" xmlns="" id="{F3783FFA-F5A1-4DB3-B5BD-5BEE50DFEF64}"/>
              </a:ext>
            </a:extLst>
          </p:cNvPr>
          <p:cNvSpPr>
            <a:spLocks noGrp="1"/>
          </p:cNvSpPr>
          <p:nvPr>
            <p:ph idx="1"/>
          </p:nvPr>
        </p:nvSpPr>
        <p:spPr>
          <a:xfrm>
            <a:off x="628650" y="1481329"/>
            <a:ext cx="7886700" cy="4008644"/>
          </a:xfrm>
        </p:spPr>
        <p:txBody>
          <a:bodyPr>
            <a:normAutofit/>
          </a:bodyPr>
          <a:lstStyle/>
          <a:p>
            <a:pPr>
              <a:buFont typeface="Wingdings" panose="05000000000000000000" pitchFamily="2" charset="2"/>
              <a:buChar char="v"/>
            </a:pPr>
            <a:r>
              <a:rPr lang="en-GB" sz="2800" dirty="0"/>
              <a:t>The definition of </a:t>
            </a:r>
            <a:r>
              <a:rPr lang="en-GB" sz="2800" dirty="0" smtClean="0"/>
              <a:t>dependant shall </a:t>
            </a:r>
            <a:r>
              <a:rPr lang="en-GB" sz="2800" dirty="0"/>
              <a:t>also include </a:t>
            </a:r>
            <a:r>
              <a:rPr lang="en-GB" sz="2800" dirty="0" smtClean="0"/>
              <a:t>widower as dependent.</a:t>
            </a:r>
            <a:endParaRPr lang="en-GB" sz="2800" dirty="0"/>
          </a:p>
          <a:p>
            <a:pPr>
              <a:buFont typeface="Wingdings" panose="05000000000000000000" pitchFamily="2" charset="2"/>
              <a:buChar char="v"/>
            </a:pPr>
            <a:r>
              <a:rPr lang="en-GB" sz="2800" dirty="0"/>
              <a:t>Section </a:t>
            </a:r>
            <a:r>
              <a:rPr lang="en-GB" sz="2800" dirty="0" smtClean="0"/>
              <a:t>2(24)(</a:t>
            </a:r>
            <a:r>
              <a:rPr lang="en-GB" sz="2800" dirty="0"/>
              <a:t>c</a:t>
            </a:r>
            <a:r>
              <a:rPr lang="en-GB" sz="2800" dirty="0" smtClean="0"/>
              <a:t>) (</a:t>
            </a:r>
            <a:r>
              <a:rPr lang="en-GB" sz="2800" dirty="0" err="1" smtClean="0"/>
              <a:t>i</a:t>
            </a:r>
            <a:r>
              <a:rPr lang="en-GB" sz="2800" dirty="0" smtClean="0"/>
              <a:t>) of </a:t>
            </a:r>
            <a:r>
              <a:rPr lang="en-GB" sz="2800" dirty="0"/>
              <a:t>the SS Code, 2020</a:t>
            </a:r>
            <a:r>
              <a:rPr lang="en-GB" sz="2800" dirty="0" smtClean="0"/>
              <a:t>.</a:t>
            </a:r>
          </a:p>
          <a:p>
            <a:pPr>
              <a:buFont typeface="Wingdings" panose="05000000000000000000" pitchFamily="2" charset="2"/>
              <a:buChar char="v"/>
            </a:pPr>
            <a:r>
              <a:rPr lang="en-GB" sz="2800" dirty="0" smtClean="0"/>
              <a:t>A grandparent is a dependant (Earlier only paternal grandparent were considered dependant.</a:t>
            </a:r>
          </a:p>
          <a:p>
            <a:pPr>
              <a:buFont typeface="Wingdings" panose="05000000000000000000" pitchFamily="2" charset="2"/>
              <a:buChar char="v"/>
            </a:pPr>
            <a:r>
              <a:rPr lang="en-GB" sz="2800" dirty="0"/>
              <a:t>Section 2(24)(c) </a:t>
            </a:r>
            <a:r>
              <a:rPr lang="en-GB" sz="2800" dirty="0" smtClean="0"/>
              <a:t>(viii</a:t>
            </a:r>
            <a:r>
              <a:rPr lang="en-GB" sz="2800" dirty="0"/>
              <a:t>) of the SS Code, 2020.</a:t>
            </a:r>
          </a:p>
          <a:p>
            <a:pPr>
              <a:buFont typeface="Wingdings" panose="05000000000000000000" pitchFamily="2" charset="2"/>
              <a:buChar char="v"/>
            </a:pPr>
            <a:endParaRPr lang="en-GB" sz="2800" dirty="0"/>
          </a:p>
          <a:p>
            <a:pPr>
              <a:buFont typeface="Wingdings" panose="05000000000000000000" pitchFamily="2" charset="2"/>
              <a:buChar char="v"/>
            </a:pPr>
            <a:endParaRPr lang="en-IN" sz="1350" dirty="0"/>
          </a:p>
        </p:txBody>
      </p:sp>
      <p:sp>
        <p:nvSpPr>
          <p:cNvPr id="4" name="Footer Placeholder 3">
            <a:extLst>
              <a:ext uri="{FF2B5EF4-FFF2-40B4-BE49-F238E27FC236}">
                <a16:creationId xmlns:a16="http://schemas.microsoft.com/office/drawing/2014/main" xmlns="" id="{B5A54ADC-9D1D-47D8-AAA0-A793DD2F1857}"/>
              </a:ext>
            </a:extLst>
          </p:cNvPr>
          <p:cNvSpPr>
            <a:spLocks noGrp="1"/>
          </p:cNvSpPr>
          <p:nvPr>
            <p:ph type="ftr" sz="quarter" idx="11"/>
          </p:nvPr>
        </p:nvSpPr>
        <p:spPr>
          <a:xfrm>
            <a:off x="2133605" y="6356350"/>
            <a:ext cx="5410201" cy="273050"/>
          </a:xfrm>
        </p:spPr>
        <p:txBody>
          <a:bodyPr/>
          <a:lstStyle/>
          <a:p>
            <a:r>
              <a:rPr lang="pt-BR" smtClean="0">
                <a:solidFill>
                  <a:prstClr val="black">
                    <a:tint val="75000"/>
                  </a:prstClr>
                </a:solidFill>
              </a:rPr>
              <a:t>P R Sinha, Joint Director</a:t>
            </a:r>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90675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B9A49-6973-426A-B11A-90FE01757B54}"/>
              </a:ext>
            </a:extLst>
          </p:cNvPr>
          <p:cNvSpPr>
            <a:spLocks noGrp="1"/>
          </p:cNvSpPr>
          <p:nvPr>
            <p:ph type="title"/>
          </p:nvPr>
        </p:nvSpPr>
        <p:spPr>
          <a:xfrm>
            <a:off x="457200" y="274638"/>
            <a:ext cx="8229600" cy="792162"/>
          </a:xfrm>
        </p:spPr>
        <p:txBody>
          <a:bodyPr>
            <a:normAutofit fontScale="90000"/>
          </a:bodyPr>
          <a:lstStyle/>
          <a:p>
            <a:r>
              <a:rPr lang="en-GB" dirty="0">
                <a:solidFill>
                  <a:srgbClr val="7030A0"/>
                </a:solidFill>
              </a:rPr>
              <a:t>Mandatory seeding of Aadhaar </a:t>
            </a:r>
            <a:r>
              <a:rPr lang="en-GB" dirty="0">
                <a:solidFill>
                  <a:srgbClr val="FF0000"/>
                </a:solidFill>
              </a:rPr>
              <a:t/>
            </a:r>
            <a:br>
              <a:rPr lang="en-GB" dirty="0">
                <a:solidFill>
                  <a:srgbClr val="FF0000"/>
                </a:solidFill>
              </a:rPr>
            </a:br>
            <a:endParaRPr lang="en-IN" dirty="0"/>
          </a:p>
        </p:txBody>
      </p:sp>
      <p:sp>
        <p:nvSpPr>
          <p:cNvPr id="3" name="Content Placeholder 2">
            <a:extLst>
              <a:ext uri="{FF2B5EF4-FFF2-40B4-BE49-F238E27FC236}">
                <a16:creationId xmlns:a16="http://schemas.microsoft.com/office/drawing/2014/main" xmlns="" id="{4541B889-73EE-4F53-B3D8-F637FA49550B}"/>
              </a:ext>
            </a:extLst>
          </p:cNvPr>
          <p:cNvSpPr>
            <a:spLocks noGrp="1"/>
          </p:cNvSpPr>
          <p:nvPr>
            <p:ph idx="1"/>
          </p:nvPr>
        </p:nvSpPr>
        <p:spPr/>
        <p:txBody>
          <a:bodyPr/>
          <a:lstStyle/>
          <a:p>
            <a:pPr>
              <a:buFont typeface="Wingdings" panose="05000000000000000000" pitchFamily="2" charset="2"/>
              <a:buChar char="v"/>
            </a:pPr>
            <a:r>
              <a:rPr lang="en-GB" dirty="0"/>
              <a:t>Any member or beneficiary of the SS Code is mandatorily required to seed their Aadhaar for seeking benefits.</a:t>
            </a:r>
          </a:p>
          <a:p>
            <a:pPr>
              <a:buFont typeface="Wingdings" panose="05000000000000000000" pitchFamily="2" charset="2"/>
              <a:buChar char="v"/>
            </a:pPr>
            <a:r>
              <a:rPr lang="en-GB" dirty="0"/>
              <a:t>Section 142 of the SS Code, 2020.</a:t>
            </a:r>
          </a:p>
          <a:p>
            <a:endParaRPr lang="en-IN" dirty="0"/>
          </a:p>
        </p:txBody>
      </p:sp>
      <p:sp>
        <p:nvSpPr>
          <p:cNvPr id="4" name="Footer Placeholder 3">
            <a:extLst>
              <a:ext uri="{FF2B5EF4-FFF2-40B4-BE49-F238E27FC236}">
                <a16:creationId xmlns:a16="http://schemas.microsoft.com/office/drawing/2014/main" xmlns="" id="{8D5DEE0F-232A-4AFF-8DE7-D2AD8F0B3868}"/>
              </a:ext>
            </a:extLst>
          </p:cNvPr>
          <p:cNvSpPr>
            <a:spLocks noGrp="1"/>
          </p:cNvSpPr>
          <p:nvPr>
            <p:ph type="ftr" sz="quarter" idx="11"/>
          </p:nvPr>
        </p:nvSpPr>
        <p:spPr/>
        <p:txBody>
          <a:bodyPr/>
          <a:lstStyle/>
          <a:p>
            <a:r>
              <a:rPr lang="pt-BR" smtClean="0">
                <a:solidFill>
                  <a:prstClr val="black">
                    <a:tint val="75000"/>
                  </a:prstClr>
                </a:solidFill>
              </a:rPr>
              <a:t>P R Sinha, Joint Director</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82300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02598-6216-41B0-AD06-0F76C4D1E1C3}"/>
              </a:ext>
            </a:extLst>
          </p:cNvPr>
          <p:cNvSpPr>
            <a:spLocks noGrp="1"/>
          </p:cNvSpPr>
          <p:nvPr>
            <p:ph type="title"/>
          </p:nvPr>
        </p:nvSpPr>
        <p:spPr/>
        <p:txBody>
          <a:bodyPr/>
          <a:lstStyle/>
          <a:p>
            <a:r>
              <a:rPr lang="en-GB" dirty="0">
                <a:solidFill>
                  <a:srgbClr val="7030A0"/>
                </a:solidFill>
              </a:rPr>
              <a:t>Aadhaar</a:t>
            </a:r>
            <a:endParaRPr lang="en-IN" dirty="0">
              <a:solidFill>
                <a:srgbClr val="7030A0"/>
              </a:solidFill>
            </a:endParaRPr>
          </a:p>
        </p:txBody>
      </p:sp>
      <p:sp>
        <p:nvSpPr>
          <p:cNvPr id="3" name="Content Placeholder 2">
            <a:extLst>
              <a:ext uri="{FF2B5EF4-FFF2-40B4-BE49-F238E27FC236}">
                <a16:creationId xmlns:a16="http://schemas.microsoft.com/office/drawing/2014/main" xmlns="" id="{F953F134-EF90-4817-BE47-117A6B0898B4}"/>
              </a:ext>
            </a:extLst>
          </p:cNvPr>
          <p:cNvSpPr>
            <a:spLocks noGrp="1"/>
          </p:cNvSpPr>
          <p:nvPr>
            <p:ph idx="1"/>
          </p:nvPr>
        </p:nvSpPr>
        <p:spPr/>
        <p:txBody>
          <a:bodyPr>
            <a:normAutofit fontScale="62500" lnSpcReduction="20000"/>
          </a:bodyPr>
          <a:lstStyle/>
          <a:p>
            <a:r>
              <a:rPr lang="en-GB" dirty="0"/>
              <a:t> An employee or unorganised worker or any other person, as the case may be, for—</a:t>
            </a:r>
          </a:p>
          <a:p>
            <a:pPr marL="0" indent="0">
              <a:buNone/>
            </a:pPr>
            <a:r>
              <a:rPr lang="en-GB" dirty="0"/>
              <a:t>(a) </a:t>
            </a:r>
            <a:r>
              <a:rPr lang="en-GB" dirty="0">
                <a:solidFill>
                  <a:srgbClr val="FF0000"/>
                </a:solidFill>
              </a:rPr>
              <a:t>registration as member or beneficiary</a:t>
            </a:r>
            <a:r>
              <a:rPr lang="en-GB" dirty="0"/>
              <a:t>; or </a:t>
            </a:r>
          </a:p>
          <a:p>
            <a:pPr marL="0" indent="0">
              <a:buNone/>
            </a:pPr>
            <a:r>
              <a:rPr lang="en-GB" dirty="0"/>
              <a:t>(b) </a:t>
            </a:r>
            <a:r>
              <a:rPr lang="en-GB" dirty="0">
                <a:solidFill>
                  <a:srgbClr val="FF0000"/>
                </a:solidFill>
              </a:rPr>
              <a:t>seeking benefit whether in kind, cash or medical sickness benefit </a:t>
            </a:r>
            <a:r>
              <a:rPr lang="en-GB" dirty="0"/>
              <a:t>or pension, gratuity or maternity benefit or any other benefit or for withdrawal of fund; or </a:t>
            </a:r>
          </a:p>
          <a:p>
            <a:pPr marL="0" indent="0">
              <a:buNone/>
            </a:pPr>
            <a:r>
              <a:rPr lang="en-GB" dirty="0"/>
              <a:t>(c) availing services of career centre; or </a:t>
            </a:r>
          </a:p>
          <a:p>
            <a:pPr marL="514350" indent="-514350">
              <a:buAutoNum type="alphaLcParenBoth" startAt="4"/>
            </a:pPr>
            <a:r>
              <a:rPr lang="en-GB" dirty="0">
                <a:solidFill>
                  <a:srgbClr val="FF0000"/>
                </a:solidFill>
              </a:rPr>
              <a:t>receiving any payment or medical attendance as Insured Person himself or for his dependants, </a:t>
            </a:r>
          </a:p>
          <a:p>
            <a:pPr marL="0" indent="0">
              <a:buNone/>
            </a:pPr>
            <a:r>
              <a:rPr lang="en-GB" dirty="0"/>
              <a:t>under this Code or rules, regulations or schemes made or framed thereunder, shall establish his identity or, as the case may be, the identity of his family members or dependants through Aadhaar number. </a:t>
            </a:r>
          </a:p>
          <a:p>
            <a:r>
              <a:rPr lang="en-GB" dirty="0"/>
              <a:t>"Aadhaar" shall have the meaning as defined in clause (a) of section 2 of the Aadhaar (The Targeted Delivery of Financial and Other Subsidies, Benefits and Services) Act, 2016.</a:t>
            </a:r>
          </a:p>
          <a:p>
            <a:r>
              <a:rPr lang="en-GB" dirty="0"/>
              <a:t>Section 142 of the SS Code, 2020</a:t>
            </a: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458959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3DCF7-D974-4CA8-91C9-02241F7B66ED}"/>
              </a:ext>
            </a:extLst>
          </p:cNvPr>
          <p:cNvSpPr>
            <a:spLocks noGrp="1"/>
          </p:cNvSpPr>
          <p:nvPr>
            <p:ph type="title"/>
          </p:nvPr>
        </p:nvSpPr>
        <p:spPr/>
        <p:txBody>
          <a:bodyPr>
            <a:normAutofit fontScale="90000"/>
          </a:bodyPr>
          <a:lstStyle/>
          <a:p>
            <a:r>
              <a:rPr lang="en-GB" dirty="0">
                <a:solidFill>
                  <a:srgbClr val="7030A0"/>
                </a:solidFill>
              </a:rPr>
              <a:t>Inspection</a:t>
            </a:r>
            <a:r>
              <a:rPr lang="en-GB" dirty="0">
                <a:solidFill>
                  <a:srgbClr val="FF0000"/>
                </a:solidFill>
              </a:rPr>
              <a:t/>
            </a:r>
            <a:br>
              <a:rPr lang="en-GB" dirty="0">
                <a:solidFill>
                  <a:srgbClr val="FF0000"/>
                </a:solidFill>
              </a:rPr>
            </a:br>
            <a:endParaRPr lang="en-IN" dirty="0"/>
          </a:p>
        </p:txBody>
      </p:sp>
      <p:sp>
        <p:nvSpPr>
          <p:cNvPr id="3" name="Content Placeholder 2">
            <a:extLst>
              <a:ext uri="{FF2B5EF4-FFF2-40B4-BE49-F238E27FC236}">
                <a16:creationId xmlns:a16="http://schemas.microsoft.com/office/drawing/2014/main" xmlns="" id="{12B42439-9DFB-4622-8BEE-FBDBDBB0EA06}"/>
              </a:ext>
            </a:extLst>
          </p:cNvPr>
          <p:cNvSpPr>
            <a:spLocks noGrp="1"/>
          </p:cNvSpPr>
          <p:nvPr>
            <p:ph idx="1"/>
          </p:nvPr>
        </p:nvSpPr>
        <p:spPr/>
        <p:txBody>
          <a:bodyPr/>
          <a:lstStyle/>
          <a:p>
            <a:pPr algn="just">
              <a:buFont typeface="Wingdings" panose="05000000000000000000" pitchFamily="2" charset="2"/>
              <a:buChar char="v"/>
            </a:pPr>
            <a:r>
              <a:rPr lang="en-GB" dirty="0"/>
              <a:t>Online Web Based Inspection to be introduced, which is at present being conducted by visit to the premises of registered employers.</a:t>
            </a:r>
          </a:p>
          <a:p>
            <a:pPr algn="just">
              <a:buFont typeface="Wingdings" panose="05000000000000000000" pitchFamily="2" charset="2"/>
              <a:buChar char="v"/>
            </a:pPr>
            <a:r>
              <a:rPr lang="en-GB" dirty="0"/>
              <a:t>Section 122(2) of the SS Code, 2020.</a:t>
            </a:r>
          </a:p>
          <a:p>
            <a:pPr algn="just">
              <a:buFont typeface="Wingdings" panose="05000000000000000000" pitchFamily="2" charset="2"/>
              <a:buChar char="v"/>
            </a:pPr>
            <a:endParaRPr lang="en-GB" dirty="0"/>
          </a:p>
          <a:p>
            <a:pPr algn="just">
              <a:buFont typeface="Wingdings" panose="05000000000000000000" pitchFamily="2" charset="2"/>
              <a:buChar char="v"/>
            </a:pPr>
            <a:endParaRPr lang="en-GB" dirty="0"/>
          </a:p>
          <a:p>
            <a:endParaRPr lang="en-IN" dirty="0"/>
          </a:p>
        </p:txBody>
      </p:sp>
      <p:sp>
        <p:nvSpPr>
          <p:cNvPr id="4" name="Footer Placeholder 3">
            <a:extLst>
              <a:ext uri="{FF2B5EF4-FFF2-40B4-BE49-F238E27FC236}">
                <a16:creationId xmlns:a16="http://schemas.microsoft.com/office/drawing/2014/main" xmlns="" id="{B6AD67FF-83A2-4069-992C-E9979476AD71}"/>
              </a:ext>
            </a:extLst>
          </p:cNvPr>
          <p:cNvSpPr>
            <a:spLocks noGrp="1"/>
          </p:cNvSpPr>
          <p:nvPr>
            <p:ph type="ftr" sz="quarter" idx="11"/>
          </p:nvPr>
        </p:nvSpPr>
        <p:spPr/>
        <p:txBody>
          <a:bodyPr/>
          <a:lstStyle/>
          <a:p>
            <a:r>
              <a:rPr lang="pt-BR" smtClean="0">
                <a:solidFill>
                  <a:prstClr val="black">
                    <a:tint val="75000"/>
                  </a:prstClr>
                </a:solidFill>
              </a:rPr>
              <a:t>P R Sinha, Joint Director</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43935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4C5916-35BA-4F4B-AF74-7200C8B5DE5B}"/>
              </a:ext>
            </a:extLst>
          </p:cNvPr>
          <p:cNvSpPr>
            <a:spLocks noGrp="1"/>
          </p:cNvSpPr>
          <p:nvPr>
            <p:ph type="title"/>
          </p:nvPr>
        </p:nvSpPr>
        <p:spPr>
          <a:xfrm>
            <a:off x="457200" y="274638"/>
            <a:ext cx="8229600" cy="715962"/>
          </a:xfrm>
          <a:blipFill>
            <a:blip r:embed="rId2"/>
            <a:tile tx="0" ty="0" sx="100000" sy="100000" flip="none" algn="tl"/>
          </a:blipFill>
        </p:spPr>
        <p:txBody>
          <a:bodyPr>
            <a:normAutofit fontScale="90000"/>
          </a:bodyPr>
          <a:lstStyle/>
          <a:p>
            <a:r>
              <a:rPr lang="en-GB" dirty="0">
                <a:solidFill>
                  <a:srgbClr val="7030A0"/>
                </a:solidFill>
              </a:rPr>
              <a:t>Assessment &amp; determination of dues</a:t>
            </a:r>
            <a:endParaRPr lang="en-IN" dirty="0">
              <a:solidFill>
                <a:srgbClr val="7030A0"/>
              </a:solidFill>
            </a:endParaRPr>
          </a:p>
        </p:txBody>
      </p:sp>
      <p:sp>
        <p:nvSpPr>
          <p:cNvPr id="3" name="Content Placeholder 2">
            <a:extLst>
              <a:ext uri="{FF2B5EF4-FFF2-40B4-BE49-F238E27FC236}">
                <a16:creationId xmlns:a16="http://schemas.microsoft.com/office/drawing/2014/main" xmlns="" id="{096F09FC-D506-4691-8AFB-1B896CA56792}"/>
              </a:ext>
            </a:extLst>
          </p:cNvPr>
          <p:cNvSpPr>
            <a:spLocks noGrp="1"/>
          </p:cNvSpPr>
          <p:nvPr>
            <p:ph idx="1"/>
          </p:nvPr>
        </p:nvSpPr>
        <p:spPr>
          <a:xfrm>
            <a:off x="457200" y="990600"/>
            <a:ext cx="8229600" cy="5135563"/>
          </a:xfrm>
          <a:blipFill>
            <a:blip r:embed="rId2"/>
            <a:tile tx="0" ty="0" sx="100000" sy="100000" flip="none" algn="tl"/>
          </a:blipFill>
        </p:spPr>
        <p:txBody>
          <a:bodyPr>
            <a:normAutofit fontScale="85000" lnSpcReduction="10000"/>
          </a:bodyPr>
          <a:lstStyle/>
          <a:p>
            <a:r>
              <a:rPr lang="en-GB" dirty="0"/>
              <a:t>Can be done only by an officer not below the Rank of Group A officer.</a:t>
            </a:r>
          </a:p>
          <a:p>
            <a:r>
              <a:rPr lang="en-GB" dirty="0"/>
              <a:t>Assistant Director cannot issue assessment orders. </a:t>
            </a:r>
          </a:p>
          <a:p>
            <a:r>
              <a:rPr lang="en-GB" dirty="0"/>
              <a:t>The sunset clause of 5 years has been retained.</a:t>
            </a:r>
          </a:p>
          <a:p>
            <a:r>
              <a:rPr lang="en-GB" dirty="0"/>
              <a:t>Any Inquiry to be concluded within a period of 2 years. Extension of time period up to 1 year by DG, ESIC or such other authorised officer, only after recording reasons.</a:t>
            </a:r>
          </a:p>
          <a:p>
            <a:r>
              <a:rPr lang="en-GB" dirty="0"/>
              <a:t>Inquiry deemed to be judicial proceeding within the meaning of Section 193, 228 and 196 of Indian Penal Code.</a:t>
            </a:r>
          </a:p>
          <a:p>
            <a:r>
              <a:rPr lang="en-GB" dirty="0"/>
              <a:t>Section 125 of the SS Code.</a:t>
            </a: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657535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Comparison</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9203"/>
            <a:ext cx="8077200" cy="522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454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15C49-F901-4689-B376-095CD3941A97}"/>
              </a:ext>
            </a:extLst>
          </p:cNvPr>
          <p:cNvSpPr>
            <a:spLocks noGrp="1"/>
          </p:cNvSpPr>
          <p:nvPr>
            <p:ph type="title"/>
          </p:nvPr>
        </p:nvSpPr>
        <p:spPr/>
        <p:txBody>
          <a:bodyPr/>
          <a:lstStyle/>
          <a:p>
            <a:r>
              <a:rPr lang="en-GB" dirty="0">
                <a:solidFill>
                  <a:srgbClr val="7030A0"/>
                </a:solidFill>
              </a:rPr>
              <a:t>Compounding of Offences</a:t>
            </a:r>
            <a:endParaRPr lang="en-IN" dirty="0">
              <a:solidFill>
                <a:srgbClr val="7030A0"/>
              </a:solidFill>
            </a:endParaRPr>
          </a:p>
        </p:txBody>
      </p:sp>
      <p:sp>
        <p:nvSpPr>
          <p:cNvPr id="3" name="Content Placeholder 2">
            <a:extLst>
              <a:ext uri="{FF2B5EF4-FFF2-40B4-BE49-F238E27FC236}">
                <a16:creationId xmlns:a16="http://schemas.microsoft.com/office/drawing/2014/main" xmlns="" id="{F3E90265-F53C-44C2-8F3C-CB7FA644BE4F}"/>
              </a:ext>
            </a:extLst>
          </p:cNvPr>
          <p:cNvSpPr>
            <a:spLocks noGrp="1"/>
          </p:cNvSpPr>
          <p:nvPr>
            <p:ph idx="1"/>
          </p:nvPr>
        </p:nvSpPr>
        <p:spPr>
          <a:xfrm>
            <a:off x="457200" y="1219205"/>
            <a:ext cx="8229600" cy="4906963"/>
          </a:xfrm>
        </p:spPr>
        <p:txBody>
          <a:bodyPr>
            <a:normAutofit fontScale="92500" lnSpcReduction="20000"/>
          </a:bodyPr>
          <a:lstStyle/>
          <a:p>
            <a:pPr algn="just"/>
            <a:r>
              <a:rPr lang="en-GB" dirty="0"/>
              <a:t>Any offence committed for the first time, punishable under this Chapter, being an offence— </a:t>
            </a:r>
          </a:p>
          <a:p>
            <a:pPr marL="571500" indent="-571500" algn="just">
              <a:buAutoNum type="romanLcParenBoth"/>
            </a:pPr>
            <a:r>
              <a:rPr lang="en-GB" dirty="0"/>
              <a:t>punishable with fine only; or </a:t>
            </a:r>
          </a:p>
          <a:p>
            <a:pPr marL="0" indent="0" algn="just">
              <a:buNone/>
            </a:pPr>
            <a:r>
              <a:rPr lang="en-GB" dirty="0"/>
              <a:t>(ii) punishable with imprisonment for a term which is not more than one year and also with fine, can be compounded.</a:t>
            </a:r>
          </a:p>
          <a:p>
            <a:pPr algn="just"/>
            <a:r>
              <a:rPr lang="en-GB" dirty="0"/>
              <a:t>Section 138 of the SS Code, 2020.</a:t>
            </a:r>
          </a:p>
          <a:p>
            <a:pPr algn="just"/>
            <a:r>
              <a:rPr lang="en-GB" dirty="0"/>
              <a:t>The Compounded amount recovered shall form part of Social Security Fund for welfare of Unorganised workers, Gig workers and platform workers. [Section 141 of the SS Code].</a:t>
            </a:r>
          </a:p>
          <a:p>
            <a:endParaRPr lang="en-GB" dirty="0"/>
          </a:p>
          <a:p>
            <a:pPr marL="0" indent="0">
              <a:buNone/>
            </a:pPr>
            <a:endParaRPr lang="en-IN" dirty="0"/>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3139304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60D40-2AB4-48CE-9F4A-8623DE14C8BA}"/>
              </a:ext>
            </a:extLst>
          </p:cNvPr>
          <p:cNvSpPr>
            <a:spLocks noGrp="1"/>
          </p:cNvSpPr>
          <p:nvPr>
            <p:ph type="title"/>
          </p:nvPr>
        </p:nvSpPr>
        <p:spPr>
          <a:xfrm>
            <a:off x="457200" y="274638"/>
            <a:ext cx="8229600" cy="868362"/>
          </a:xfrm>
        </p:spPr>
        <p:txBody>
          <a:bodyPr>
            <a:normAutofit fontScale="90000"/>
          </a:bodyPr>
          <a:lstStyle/>
          <a:p>
            <a:r>
              <a:rPr lang="en-GB" dirty="0">
                <a:solidFill>
                  <a:srgbClr val="7030A0"/>
                </a:solidFill>
              </a:rPr>
              <a:t>Wages</a:t>
            </a:r>
            <a:r>
              <a:rPr lang="en-GB" sz="3600" dirty="0"/>
              <a:t/>
            </a:r>
            <a:br>
              <a:rPr lang="en-GB" sz="3600" dirty="0"/>
            </a:br>
            <a:endParaRPr lang="en-IN" dirty="0"/>
          </a:p>
        </p:txBody>
      </p:sp>
      <p:sp>
        <p:nvSpPr>
          <p:cNvPr id="3" name="Content Placeholder 2">
            <a:extLst>
              <a:ext uri="{FF2B5EF4-FFF2-40B4-BE49-F238E27FC236}">
                <a16:creationId xmlns:a16="http://schemas.microsoft.com/office/drawing/2014/main" xmlns="" id="{7BECF21D-C466-44E5-8A3D-94ED3660918D}"/>
              </a:ext>
            </a:extLst>
          </p:cNvPr>
          <p:cNvSpPr>
            <a:spLocks noGrp="1"/>
          </p:cNvSpPr>
          <p:nvPr>
            <p:ph idx="1"/>
          </p:nvPr>
        </p:nvSpPr>
        <p:spPr/>
        <p:txBody>
          <a:bodyPr/>
          <a:lstStyle/>
          <a:p>
            <a:pPr algn="just">
              <a:buFont typeface="Wingdings" panose="05000000000000000000" pitchFamily="2" charset="2"/>
              <a:buChar char="v"/>
            </a:pPr>
            <a:r>
              <a:rPr lang="en-GB" dirty="0"/>
              <a:t>Uniform definition of Wages has resulted in three components namely </a:t>
            </a:r>
            <a:r>
              <a:rPr lang="en-GB" dirty="0">
                <a:solidFill>
                  <a:srgbClr val="FF0000"/>
                </a:solidFill>
              </a:rPr>
              <a:t>HRA</a:t>
            </a:r>
            <a:r>
              <a:rPr lang="en-GB" dirty="0"/>
              <a:t>, </a:t>
            </a:r>
            <a:r>
              <a:rPr lang="en-GB" dirty="0">
                <a:solidFill>
                  <a:srgbClr val="FF0000"/>
                </a:solidFill>
              </a:rPr>
              <a:t>Overtime Allowance</a:t>
            </a:r>
            <a:r>
              <a:rPr lang="en-GB" dirty="0"/>
              <a:t> and </a:t>
            </a:r>
            <a:r>
              <a:rPr lang="en-GB" dirty="0">
                <a:solidFill>
                  <a:srgbClr val="FF0000"/>
                </a:solidFill>
              </a:rPr>
              <a:t>any</a:t>
            </a:r>
            <a:r>
              <a:rPr lang="en-GB" dirty="0"/>
              <a:t> </a:t>
            </a:r>
            <a:r>
              <a:rPr lang="en-GB" dirty="0">
                <a:solidFill>
                  <a:srgbClr val="FF0000"/>
                </a:solidFill>
              </a:rPr>
              <a:t>additional remuneration paid at intervals of less than two months</a:t>
            </a:r>
            <a:r>
              <a:rPr lang="en-GB" dirty="0"/>
              <a:t>, being excluded from wages for payment of ESI Contribution</a:t>
            </a:r>
          </a:p>
          <a:p>
            <a:pPr algn="just">
              <a:buFont typeface="Wingdings" panose="05000000000000000000" pitchFamily="2" charset="2"/>
              <a:buChar char="v"/>
            </a:pPr>
            <a:r>
              <a:rPr lang="en-GB" sz="2400" dirty="0"/>
              <a:t>This change will lead to more employees coverable even in the present wage ceiling of Rs. 21,000 </a:t>
            </a:r>
            <a:r>
              <a:rPr lang="en-GB" sz="1350" dirty="0"/>
              <a:t>per month.</a:t>
            </a:r>
          </a:p>
          <a:p>
            <a:endParaRPr lang="en-IN" dirty="0"/>
          </a:p>
        </p:txBody>
      </p:sp>
      <p:sp>
        <p:nvSpPr>
          <p:cNvPr id="4" name="Footer Placeholder 3">
            <a:extLst>
              <a:ext uri="{FF2B5EF4-FFF2-40B4-BE49-F238E27FC236}">
                <a16:creationId xmlns:a16="http://schemas.microsoft.com/office/drawing/2014/main" xmlns="" id="{14A42696-80E0-470B-8949-C6653A1CA32B}"/>
              </a:ext>
            </a:extLst>
          </p:cNvPr>
          <p:cNvSpPr>
            <a:spLocks noGrp="1"/>
          </p:cNvSpPr>
          <p:nvPr>
            <p:ph type="ftr" sz="quarter" idx="11"/>
          </p:nvPr>
        </p:nvSpPr>
        <p:spPr/>
        <p:txBody>
          <a:bodyPr/>
          <a:lstStyle/>
          <a:p>
            <a:r>
              <a:rPr lang="pt-BR" smtClean="0">
                <a:solidFill>
                  <a:prstClr val="black">
                    <a:tint val="75000"/>
                  </a:prstClr>
                </a:solidFill>
              </a:rPr>
              <a:t>P R Sinha, Joint Director</a:t>
            </a:r>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6AD7EC-3559-4A72-8EF7-28238BDC9BA0}"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25740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1CD34-7E16-4E71-AE62-32A251B7A947}"/>
              </a:ext>
            </a:extLst>
          </p:cNvPr>
          <p:cNvSpPr>
            <a:spLocks noGrp="1"/>
          </p:cNvSpPr>
          <p:nvPr>
            <p:ph type="title"/>
          </p:nvPr>
        </p:nvSpPr>
        <p:spPr/>
        <p:txBody>
          <a:bodyPr>
            <a:normAutofit/>
          </a:bodyPr>
          <a:lstStyle/>
          <a:p>
            <a:r>
              <a:rPr lang="en-GB" dirty="0"/>
              <a:t>Wages as </a:t>
            </a:r>
            <a:r>
              <a:rPr lang="en-GB" dirty="0" smtClean="0"/>
              <a:t>per Labour Codes</a:t>
            </a:r>
            <a:endParaRPr lang="en-IN" dirty="0"/>
          </a:p>
        </p:txBody>
      </p:sp>
      <p:sp>
        <p:nvSpPr>
          <p:cNvPr id="3" name="Content Placeholder 2">
            <a:extLst>
              <a:ext uri="{FF2B5EF4-FFF2-40B4-BE49-F238E27FC236}">
                <a16:creationId xmlns:a16="http://schemas.microsoft.com/office/drawing/2014/main" xmlns="" id="{68BD860E-D7DA-4B88-A455-2F45CFF222A2}"/>
              </a:ext>
            </a:extLst>
          </p:cNvPr>
          <p:cNvSpPr>
            <a:spLocks noGrp="1"/>
          </p:cNvSpPr>
          <p:nvPr>
            <p:ph idx="1"/>
          </p:nvPr>
        </p:nvSpPr>
        <p:spPr>
          <a:xfrm>
            <a:off x="457200" y="1295400"/>
            <a:ext cx="8229600" cy="5105400"/>
          </a:xfrm>
        </p:spPr>
        <p:txBody>
          <a:bodyPr>
            <a:normAutofit fontScale="25000" lnSpcReduction="20000"/>
          </a:bodyPr>
          <a:lstStyle/>
          <a:p>
            <a:pPr marL="0" indent="0">
              <a:buNone/>
            </a:pPr>
            <a:r>
              <a:rPr lang="en-GB" sz="7200" b="1" dirty="0"/>
              <a:t>"wages" </a:t>
            </a:r>
            <a:r>
              <a:rPr lang="en-GB" sz="7200" dirty="0"/>
              <a:t>means all remuneration whether by way of salaries, allowances or otherwise, expressed in terms of money or capable of being so expressed which would, if the terms of employment, express or implied, were fulfilled, be payable to a person employed in respect of his employment or of work done in such employment, and includes,—(</a:t>
            </a:r>
            <a:r>
              <a:rPr lang="en-GB" sz="7200" dirty="0" err="1"/>
              <a:t>i</a:t>
            </a:r>
            <a:r>
              <a:rPr lang="en-GB" sz="7200" dirty="0"/>
              <a:t>) basic pay;(ii) dearness allowance; and(iii) retaining allowance, if any,</a:t>
            </a:r>
          </a:p>
          <a:p>
            <a:pPr marL="0" indent="0">
              <a:buNone/>
            </a:pPr>
            <a:endParaRPr lang="en-GB" sz="4000" dirty="0"/>
          </a:p>
          <a:p>
            <a:pPr marL="0" indent="0" algn="just">
              <a:buNone/>
            </a:pPr>
            <a:r>
              <a:rPr lang="en-GB" sz="4800" b="1" dirty="0"/>
              <a:t>but does not include</a:t>
            </a:r>
            <a:r>
              <a:rPr lang="en-GB" sz="4800" dirty="0"/>
              <a:t>––(a) any bonus payable under any law for the time being in force, which does not form part of the remuneration payable under the terms of employment;(b) the value of any house-accommodation, or of the supply of light, water, medical attendance or other amenity or of any service excluded from the computation of wages by a general or special order of the appropriate Government;(c) any contribution paid by the employer to any pension or provident fund, and the interest which may have accrued thereon;(d) any conveyance allowance or the value of any travelling concession;(e) any sum paid to the employed person to defray special expenses entailed on him by the nature of his employment;(f) house rent allowance;(g) remuneration payable under any award or settlement between the parties or order of a court or Tribunal;(h) any overtime allowance;(</a:t>
            </a:r>
            <a:r>
              <a:rPr lang="en-GB" sz="4800" dirty="0" err="1"/>
              <a:t>i</a:t>
            </a:r>
            <a:r>
              <a:rPr lang="en-GB" sz="4800" dirty="0"/>
              <a:t>) any commission payable to the employee;(j) any gratuity payable on the termination of employment;(k) any retrenchment compensation or other retirement benefit payable to the employee or any ex gratia payment made to him on the termination of employment: </a:t>
            </a:r>
          </a:p>
          <a:p>
            <a:pPr marL="0" indent="0" algn="just">
              <a:buNone/>
            </a:pPr>
            <a:endParaRPr lang="en-GB" sz="3700" dirty="0"/>
          </a:p>
          <a:p>
            <a:pPr marL="0" indent="0" algn="just">
              <a:buNone/>
            </a:pPr>
            <a:r>
              <a:rPr lang="en-GB" sz="4000" dirty="0"/>
              <a:t>Provided that, for calculating the wages under this clause, if payments made by the employer to the employee under clauses (a) to (</a:t>
            </a:r>
            <a:r>
              <a:rPr lang="en-GB" sz="4000" dirty="0" err="1"/>
              <a:t>i</a:t>
            </a:r>
            <a:r>
              <a:rPr lang="en-GB" sz="4000" dirty="0"/>
              <a:t>) exceeds one-half, or such other per cent. as may be notified by the Central Government, of the all remuneration calculated under this clause, the amount which exceeds such one-half, or the per cent. so notified, shall be deemed as remuneration and shall be accordingly added in wages under this clause: </a:t>
            </a:r>
          </a:p>
          <a:p>
            <a:pPr marL="0" indent="0" algn="just">
              <a:buNone/>
            </a:pPr>
            <a:endParaRPr lang="en-GB" sz="4000" dirty="0"/>
          </a:p>
          <a:p>
            <a:pPr marL="0" indent="0" algn="just">
              <a:buNone/>
            </a:pPr>
            <a:r>
              <a:rPr lang="en-GB" sz="4000" dirty="0"/>
              <a:t>Provided further that for the purpose of equal wages to all genders and for the purpose of payment of wages, the emoluments specified in clauses (d), (f),(g)and(h) shall be taken for computation of wage.</a:t>
            </a:r>
          </a:p>
          <a:p>
            <a:pPr marL="0" indent="0" algn="just">
              <a:buNone/>
            </a:pPr>
            <a:r>
              <a:rPr lang="en-GB" sz="4000" b="1" dirty="0"/>
              <a:t>Explanation.</a:t>
            </a:r>
            <a:r>
              <a:rPr lang="en-GB" sz="4000" dirty="0"/>
              <a:t>––Where an employee is given in lieu of the whole or part of the wages payable to him, any remuneration in kind by his employer, the value of such remuneration in kind which does not exceed fifteen per cent. of the total wages payable to him, shall be deemed to form part of the wages of such employee;</a:t>
            </a:r>
          </a:p>
          <a:p>
            <a:pPr marL="0" indent="0" algn="just">
              <a:buNone/>
            </a:pPr>
            <a:endParaRPr lang="en-GB" sz="4000" dirty="0"/>
          </a:p>
          <a:p>
            <a:pPr marL="0" indent="0" algn="just">
              <a:buNone/>
            </a:pPr>
            <a:r>
              <a:rPr lang="en-GB" sz="4800" i="1" dirty="0"/>
              <a:t>(</a:t>
            </a:r>
            <a:r>
              <a:rPr lang="en-GB" sz="4800" b="1" i="1" dirty="0"/>
              <a:t>Retaining allowance </a:t>
            </a:r>
            <a:r>
              <a:rPr lang="en-GB" sz="4800" i="1" dirty="0"/>
              <a:t>means allowance payable for the time being to an employee of any factory or establishment during any period in which the establishment is not working, for retaining his services</a:t>
            </a:r>
            <a:r>
              <a:rPr lang="en-GB" sz="4800" i="1" dirty="0" smtClean="0"/>
              <a:t>.-</a:t>
            </a:r>
            <a:r>
              <a:rPr lang="en-GB" sz="3600" dirty="0"/>
              <a:t> as per Code on Wages, 2019</a:t>
            </a:r>
            <a:r>
              <a:rPr lang="en-GB" sz="4800" i="1" dirty="0" smtClean="0"/>
              <a:t>)</a:t>
            </a:r>
            <a:endParaRPr lang="en-IN" sz="4800" i="1" dirty="0"/>
          </a:p>
        </p:txBody>
      </p:sp>
    </p:spTree>
    <p:extLst>
      <p:ext uri="{BB962C8B-B14F-4D97-AF65-F5344CB8AC3E}">
        <p14:creationId xmlns:p14="http://schemas.microsoft.com/office/powerpoint/2010/main" val="849819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8F2BF-7979-43E3-9368-D0BEA0349B2D}"/>
              </a:ext>
            </a:extLst>
          </p:cNvPr>
          <p:cNvSpPr>
            <a:spLocks noGrp="1"/>
          </p:cNvSpPr>
          <p:nvPr>
            <p:ph type="title"/>
          </p:nvPr>
        </p:nvSpPr>
        <p:spPr/>
        <p:txBody>
          <a:bodyPr/>
          <a:lstStyle/>
          <a:p>
            <a:r>
              <a:rPr lang="en-GB" dirty="0">
                <a:solidFill>
                  <a:srgbClr val="7030A0"/>
                </a:solidFill>
              </a:rPr>
              <a:t>Wages under ESI Act.</a:t>
            </a:r>
            <a:endParaRPr lang="en-IN" dirty="0">
              <a:solidFill>
                <a:srgbClr val="7030A0"/>
              </a:solidFill>
            </a:endParaRPr>
          </a:p>
        </p:txBody>
      </p:sp>
      <p:sp>
        <p:nvSpPr>
          <p:cNvPr id="3" name="Content Placeholder 2">
            <a:extLst>
              <a:ext uri="{FF2B5EF4-FFF2-40B4-BE49-F238E27FC236}">
                <a16:creationId xmlns:a16="http://schemas.microsoft.com/office/drawing/2014/main" xmlns="" id="{4AEA7C95-B2A7-4224-B7C7-45410393ECAA}"/>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normAutofit fontScale="70000" lnSpcReduction="20000"/>
          </a:bodyPr>
          <a:lstStyle/>
          <a:p>
            <a:pPr algn="just"/>
            <a:r>
              <a:rPr lang="en-GB" dirty="0"/>
              <a:t>“ wages ” means all remuneration paid or payable in cash to an employee, if the terms of the contract of employment, express or implied, were fulfilled and includes 1[any payment to an employee in respect of any period of authorised leave, lock-out, strike which is not illegal or layoff and] other additional remuneration, if any, paid at intervals not exceeding two months, but does not include —</a:t>
            </a:r>
          </a:p>
          <a:p>
            <a:pPr algn="just"/>
            <a:r>
              <a:rPr lang="en-GB" dirty="0"/>
              <a:t>(a)any contribution paid by the employer to any pension fund or provident fund, or under this Act ;</a:t>
            </a:r>
          </a:p>
          <a:p>
            <a:pPr algn="just"/>
            <a:r>
              <a:rPr lang="en-GB" dirty="0"/>
              <a:t>(b)any travelling allowance or the value of any travelling concession;</a:t>
            </a:r>
          </a:p>
          <a:p>
            <a:pPr algn="just"/>
            <a:r>
              <a:rPr lang="en-GB" dirty="0"/>
              <a:t>(c)any sum paid to the person employed to defray special expenses entailed on him by the nature of his employment ; or</a:t>
            </a:r>
          </a:p>
          <a:p>
            <a:pPr algn="just"/>
            <a:r>
              <a:rPr lang="en-GB" dirty="0"/>
              <a:t>(d)any gratuity payable on discharge ;</a:t>
            </a:r>
            <a:endParaRPr lang="en-IN" dirty="0"/>
          </a:p>
        </p:txBody>
      </p:sp>
    </p:spTree>
    <p:extLst>
      <p:ext uri="{BB962C8B-B14F-4D97-AF65-F5344CB8AC3E}">
        <p14:creationId xmlns:p14="http://schemas.microsoft.com/office/powerpoint/2010/main" val="2639025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Inclusive Definition</a:t>
            </a:r>
            <a:endParaRPr lang="en-IN" dirty="0"/>
          </a:p>
        </p:txBody>
      </p:sp>
      <p:sp>
        <p:nvSpPr>
          <p:cNvPr id="3" name="Content Placeholder 2"/>
          <p:cNvSpPr>
            <a:spLocks noGrp="1"/>
          </p:cNvSpPr>
          <p:nvPr>
            <p:ph idx="1"/>
          </p:nvPr>
        </p:nvSpPr>
        <p:spPr/>
        <p:txBody>
          <a:bodyPr>
            <a:normAutofit fontScale="85000" lnSpcReduction="10000"/>
          </a:bodyPr>
          <a:lstStyle/>
          <a:p>
            <a:r>
              <a:rPr lang="en-GB" b="1" dirty="0"/>
              <a:t>"wages" </a:t>
            </a:r>
            <a:r>
              <a:rPr lang="en-GB" dirty="0"/>
              <a:t>means all </a:t>
            </a:r>
            <a:r>
              <a:rPr lang="en-GB" dirty="0" smtClean="0"/>
              <a:t>remuneration</a:t>
            </a:r>
          </a:p>
          <a:p>
            <a:r>
              <a:rPr lang="en-GB" dirty="0"/>
              <a:t>whether by way of salaries, allowances or otherwise</a:t>
            </a:r>
            <a:r>
              <a:rPr lang="en-GB" dirty="0" smtClean="0"/>
              <a:t>,</a:t>
            </a:r>
          </a:p>
          <a:p>
            <a:r>
              <a:rPr lang="en-GB" dirty="0"/>
              <a:t>expressed in terms of money or capable of being so </a:t>
            </a:r>
            <a:r>
              <a:rPr lang="en-GB" dirty="0" smtClean="0"/>
              <a:t>expressed</a:t>
            </a:r>
          </a:p>
          <a:p>
            <a:r>
              <a:rPr lang="en-GB" dirty="0"/>
              <a:t>which would, if the terms of employment, express or implied, were fulfilled</a:t>
            </a:r>
            <a:r>
              <a:rPr lang="en-GB" dirty="0" smtClean="0"/>
              <a:t>,</a:t>
            </a:r>
          </a:p>
          <a:p>
            <a:r>
              <a:rPr lang="en-GB" dirty="0"/>
              <a:t>be payable to a person employed in respect of his employment or of work done in such employment</a:t>
            </a:r>
            <a:r>
              <a:rPr lang="en-GB" dirty="0" smtClean="0"/>
              <a:t>,</a:t>
            </a:r>
          </a:p>
          <a:p>
            <a:r>
              <a:rPr lang="en-GB" dirty="0"/>
              <a:t>and includes,—(</a:t>
            </a:r>
            <a:r>
              <a:rPr lang="en-GB" dirty="0" err="1"/>
              <a:t>i</a:t>
            </a:r>
            <a:r>
              <a:rPr lang="en-GB" dirty="0"/>
              <a:t>) basic pay;(ii) dearness allowance; and(iii) retaining allowance, if any,</a:t>
            </a:r>
            <a:endParaRPr lang="en-GB" dirty="0" smtClean="0"/>
          </a:p>
          <a:p>
            <a:endParaRPr lang="en-GB" dirty="0" smtClean="0"/>
          </a:p>
          <a:p>
            <a:endParaRPr lang="en-IN" dirty="0"/>
          </a:p>
        </p:txBody>
      </p:sp>
    </p:spTree>
    <p:extLst>
      <p:ext uri="{BB962C8B-B14F-4D97-AF65-F5344CB8AC3E}">
        <p14:creationId xmlns:p14="http://schemas.microsoft.com/office/powerpoint/2010/main" val="6408563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Non Inclusive</a:t>
            </a:r>
            <a:endParaRPr lang="en-IN" dirty="0"/>
          </a:p>
        </p:txBody>
      </p:sp>
      <p:sp>
        <p:nvSpPr>
          <p:cNvPr id="3" name="Content Placeholder 2"/>
          <p:cNvSpPr>
            <a:spLocks noGrp="1"/>
          </p:cNvSpPr>
          <p:nvPr>
            <p:ph idx="1"/>
          </p:nvPr>
        </p:nvSpPr>
        <p:spPr/>
        <p:txBody>
          <a:bodyPr>
            <a:noAutofit/>
          </a:bodyPr>
          <a:lstStyle/>
          <a:p>
            <a:r>
              <a:rPr lang="en-GB" sz="1600" dirty="0"/>
              <a:t>(a) any bonus payable under any law for the time being in force, which does not form part of the remuneration payable under the terms of employment</a:t>
            </a:r>
            <a:r>
              <a:rPr lang="en-GB" sz="1600" dirty="0" smtClean="0"/>
              <a:t>;</a:t>
            </a:r>
          </a:p>
          <a:p>
            <a:r>
              <a:rPr lang="en-GB" sz="1600" dirty="0" smtClean="0"/>
              <a:t>(</a:t>
            </a:r>
            <a:r>
              <a:rPr lang="en-GB" sz="1600" dirty="0"/>
              <a:t>b) the value of any house-accommodation, or of the supply of light, water, medical attendance or other amenity or of any service excluded from the computation of wages by a general or special order of the appropriate Government</a:t>
            </a:r>
            <a:r>
              <a:rPr lang="en-GB" sz="1600" dirty="0" smtClean="0"/>
              <a:t>;</a:t>
            </a:r>
          </a:p>
          <a:p>
            <a:r>
              <a:rPr lang="en-GB" sz="1600" dirty="0" smtClean="0"/>
              <a:t>(</a:t>
            </a:r>
            <a:r>
              <a:rPr lang="en-GB" sz="1600" dirty="0"/>
              <a:t>c) any contribution paid by the employer to any pension or provident fund, and the interest which may have accrued thereon;(d) any conveyance allowance or the value of any travelling concession</a:t>
            </a:r>
            <a:r>
              <a:rPr lang="en-GB" sz="1600" dirty="0" smtClean="0"/>
              <a:t>;</a:t>
            </a:r>
          </a:p>
          <a:p>
            <a:r>
              <a:rPr lang="en-GB" sz="1600" dirty="0" smtClean="0"/>
              <a:t>(</a:t>
            </a:r>
            <a:r>
              <a:rPr lang="en-GB" sz="1600" dirty="0"/>
              <a:t>e) any sum paid to the employed person to defray special expenses entailed on him by the nature of his employment</a:t>
            </a:r>
            <a:r>
              <a:rPr lang="en-GB" sz="1600" dirty="0" smtClean="0"/>
              <a:t>;</a:t>
            </a:r>
          </a:p>
          <a:p>
            <a:r>
              <a:rPr lang="en-GB" sz="1600" dirty="0" smtClean="0"/>
              <a:t>(</a:t>
            </a:r>
            <a:r>
              <a:rPr lang="en-GB" sz="1600" dirty="0"/>
              <a:t>f) house rent allowance</a:t>
            </a:r>
            <a:r>
              <a:rPr lang="en-GB" sz="1600" dirty="0" smtClean="0"/>
              <a:t>;</a:t>
            </a:r>
          </a:p>
          <a:p>
            <a:r>
              <a:rPr lang="en-GB" sz="1600" dirty="0" smtClean="0"/>
              <a:t>(</a:t>
            </a:r>
            <a:r>
              <a:rPr lang="en-GB" sz="1600" dirty="0"/>
              <a:t>g) remuneration payable under any award or settlement between the parties or order of a court or Tribunal</a:t>
            </a:r>
            <a:r>
              <a:rPr lang="en-GB" sz="1600" dirty="0" smtClean="0"/>
              <a:t>;</a:t>
            </a:r>
          </a:p>
          <a:p>
            <a:r>
              <a:rPr lang="en-GB" sz="1600" dirty="0" smtClean="0"/>
              <a:t>(</a:t>
            </a:r>
            <a:r>
              <a:rPr lang="en-GB" sz="1600" dirty="0"/>
              <a:t>h) any overtime allowance</a:t>
            </a:r>
            <a:r>
              <a:rPr lang="en-GB" sz="1600" dirty="0" smtClean="0"/>
              <a:t>;</a:t>
            </a:r>
          </a:p>
          <a:p>
            <a:r>
              <a:rPr lang="en-GB" sz="1600" dirty="0" smtClean="0"/>
              <a:t>(</a:t>
            </a:r>
            <a:r>
              <a:rPr lang="en-GB" sz="1600" dirty="0" err="1"/>
              <a:t>i</a:t>
            </a:r>
            <a:r>
              <a:rPr lang="en-GB" sz="1600" dirty="0"/>
              <a:t>) any commission payable to the employee</a:t>
            </a:r>
            <a:r>
              <a:rPr lang="en-GB" sz="1600" dirty="0" smtClean="0"/>
              <a:t>;</a:t>
            </a:r>
          </a:p>
          <a:p>
            <a:r>
              <a:rPr lang="en-GB" sz="1600" dirty="0" smtClean="0"/>
              <a:t>(</a:t>
            </a:r>
            <a:r>
              <a:rPr lang="en-GB" sz="1600" dirty="0"/>
              <a:t>j) any gratuity payable on the termination of employment</a:t>
            </a:r>
            <a:r>
              <a:rPr lang="en-GB" sz="1600" dirty="0" smtClean="0"/>
              <a:t>;</a:t>
            </a:r>
          </a:p>
          <a:p>
            <a:r>
              <a:rPr lang="en-GB" sz="1600" dirty="0" smtClean="0"/>
              <a:t>(</a:t>
            </a:r>
            <a:r>
              <a:rPr lang="en-GB" sz="1600" dirty="0"/>
              <a:t>k) any retrenchment compensation or other retirement benefit payable to the employee or any ex gratia payment made to him on the termination of employment</a:t>
            </a:r>
            <a:endParaRPr lang="en-IN" sz="1600" dirty="0"/>
          </a:p>
        </p:txBody>
      </p:sp>
    </p:spTree>
    <p:extLst>
      <p:ext uri="{BB962C8B-B14F-4D97-AF65-F5344CB8AC3E}">
        <p14:creationId xmlns:p14="http://schemas.microsoft.com/office/powerpoint/2010/main" val="2722755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50% Proviso</a:t>
            </a:r>
            <a:endParaRPr lang="en-IN" dirty="0"/>
          </a:p>
        </p:txBody>
      </p:sp>
      <p:sp>
        <p:nvSpPr>
          <p:cNvPr id="3" name="Content Placeholder 2"/>
          <p:cNvSpPr>
            <a:spLocks noGrp="1"/>
          </p:cNvSpPr>
          <p:nvPr>
            <p:ph idx="1"/>
          </p:nvPr>
        </p:nvSpPr>
        <p:spPr/>
        <p:txBody>
          <a:bodyPr>
            <a:normAutofit lnSpcReduction="10000"/>
          </a:bodyPr>
          <a:lstStyle/>
          <a:p>
            <a:r>
              <a:rPr lang="en-GB" dirty="0"/>
              <a:t>Provided that, for calculating the wages under this clause, if payments made by the employer to the employee under clauses (a) to (</a:t>
            </a:r>
            <a:r>
              <a:rPr lang="en-GB" dirty="0" err="1"/>
              <a:t>i</a:t>
            </a:r>
            <a:r>
              <a:rPr lang="en-GB" dirty="0"/>
              <a:t>) exceeds one-half, or such other per cent. as may be notified by the Central Government, of the all remuneration calculated under this clause, the amount which exceeds such one-half, or the per cent. so notified, shall be deemed as remuneration and shall be accordingly added in wages under this clause: </a:t>
            </a:r>
          </a:p>
          <a:p>
            <a:endParaRPr lang="en-IN" dirty="0"/>
          </a:p>
        </p:txBody>
      </p:sp>
    </p:spTree>
    <p:extLst>
      <p:ext uri="{BB962C8B-B14F-4D97-AF65-F5344CB8AC3E}">
        <p14:creationId xmlns:p14="http://schemas.microsoft.com/office/powerpoint/2010/main" val="3344434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Remuneration in Kind-15%</a:t>
            </a:r>
            <a:endParaRPr lang="en-IN" dirty="0"/>
          </a:p>
        </p:txBody>
      </p:sp>
      <p:sp>
        <p:nvSpPr>
          <p:cNvPr id="3" name="Content Placeholder 2"/>
          <p:cNvSpPr>
            <a:spLocks noGrp="1"/>
          </p:cNvSpPr>
          <p:nvPr>
            <p:ph idx="1"/>
          </p:nvPr>
        </p:nvSpPr>
        <p:spPr/>
        <p:txBody>
          <a:bodyPr/>
          <a:lstStyle/>
          <a:p>
            <a:r>
              <a:rPr lang="en-GB" b="1" dirty="0"/>
              <a:t>Explanation.</a:t>
            </a:r>
            <a:r>
              <a:rPr lang="en-GB" dirty="0"/>
              <a:t>––Where an employee is given in lieu of the whole or part of the wages payable to him, any remuneration in kind by his employer, the value of such remuneration in kind which does not exceed fifteen per cent. of the total wages payable to him, shall be deemed to form part of the wages of such employee;</a:t>
            </a:r>
          </a:p>
          <a:p>
            <a:endParaRPr lang="en-IN" dirty="0"/>
          </a:p>
        </p:txBody>
      </p:sp>
    </p:spTree>
    <p:extLst>
      <p:ext uri="{BB962C8B-B14F-4D97-AF65-F5344CB8AC3E}">
        <p14:creationId xmlns:p14="http://schemas.microsoft.com/office/powerpoint/2010/main" val="3598624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Retaining allowance</a:t>
            </a:r>
            <a:endParaRPr lang="en-IN" dirty="0"/>
          </a:p>
        </p:txBody>
      </p:sp>
      <p:sp>
        <p:nvSpPr>
          <p:cNvPr id="3" name="Content Placeholder 2"/>
          <p:cNvSpPr>
            <a:spLocks noGrp="1"/>
          </p:cNvSpPr>
          <p:nvPr>
            <p:ph idx="1"/>
          </p:nvPr>
        </p:nvSpPr>
        <p:spPr/>
        <p:txBody>
          <a:bodyPr/>
          <a:lstStyle/>
          <a:p>
            <a:r>
              <a:rPr lang="en-GB" i="1" dirty="0" smtClean="0"/>
              <a:t>means </a:t>
            </a:r>
            <a:r>
              <a:rPr lang="en-GB" i="1" dirty="0"/>
              <a:t>allowance payable for the time being to an employee of any factory or establishment during any period in which the establishment is not working, for retaining his services</a:t>
            </a:r>
            <a:r>
              <a:rPr lang="en-GB" i="1" dirty="0" smtClean="0"/>
              <a:t>.</a:t>
            </a:r>
          </a:p>
          <a:p>
            <a:pPr marL="0" indent="0">
              <a:buNone/>
            </a:pPr>
            <a:r>
              <a:rPr lang="en-GB" i="1" dirty="0" smtClean="0"/>
              <a:t>-</a:t>
            </a:r>
            <a:r>
              <a:rPr lang="en-GB" sz="2000" dirty="0" smtClean="0"/>
              <a:t> </a:t>
            </a:r>
            <a:r>
              <a:rPr lang="en-GB" sz="2000" dirty="0"/>
              <a:t>as per Code on Wages, 2019</a:t>
            </a:r>
            <a:endParaRPr lang="en-IN" dirty="0"/>
          </a:p>
        </p:txBody>
      </p:sp>
    </p:spTree>
    <p:extLst>
      <p:ext uri="{BB962C8B-B14F-4D97-AF65-F5344CB8AC3E}">
        <p14:creationId xmlns:p14="http://schemas.microsoft.com/office/powerpoint/2010/main" val="25074771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FAQ dated 30.12.2025</a:t>
            </a:r>
            <a:endParaRPr lang="en-IN"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2" y="2177256"/>
            <a:ext cx="7112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16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9AEBC-E320-465E-B545-901E0707E812}"/>
              </a:ext>
            </a:extLst>
          </p:cNvPr>
          <p:cNvSpPr>
            <a:spLocks noGrp="1"/>
          </p:cNvSpPr>
          <p:nvPr>
            <p:ph type="title"/>
          </p:nvPr>
        </p:nvSpPr>
        <p:spPr/>
        <p:txBody>
          <a:bodyPr>
            <a:normAutofit fontScale="90000"/>
          </a:bodyPr>
          <a:lstStyle/>
          <a:p>
            <a:r>
              <a:rPr lang="en-GB" dirty="0">
                <a:solidFill>
                  <a:srgbClr val="7030A0"/>
                </a:solidFill>
              </a:rPr>
              <a:t>The Journey of the Code on Social Security..</a:t>
            </a:r>
            <a:endParaRPr lang="en-IN" dirty="0">
              <a:solidFill>
                <a:srgbClr val="7030A0"/>
              </a:solidFill>
            </a:endParaRPr>
          </a:p>
        </p:txBody>
      </p:sp>
      <p:sp>
        <p:nvSpPr>
          <p:cNvPr id="3" name="Content Placeholder 2">
            <a:extLst>
              <a:ext uri="{FF2B5EF4-FFF2-40B4-BE49-F238E27FC236}">
                <a16:creationId xmlns="" xmlns:a16="http://schemas.microsoft.com/office/drawing/2014/main" id="{64621937-B417-4140-BBEE-F95F7103607F}"/>
              </a:ext>
            </a:extLst>
          </p:cNvPr>
          <p:cNvSpPr>
            <a:spLocks noGrp="1"/>
          </p:cNvSpPr>
          <p:nvPr>
            <p:ph idx="1"/>
          </p:nvPr>
        </p:nvSpPr>
        <p:spPr/>
        <p:txBody>
          <a:bodyPr>
            <a:normAutofit fontScale="62500" lnSpcReduction="20000"/>
          </a:bodyPr>
          <a:lstStyle/>
          <a:p>
            <a:r>
              <a:rPr lang="en-GB" dirty="0"/>
              <a:t>Date of initial introduction in Parliament- 11.12.2019</a:t>
            </a:r>
            <a:r>
              <a:rPr lang="en-GB" sz="2300" dirty="0"/>
              <a:t>(Bill no 375 of 2019)</a:t>
            </a:r>
          </a:p>
          <a:p>
            <a:r>
              <a:rPr lang="en-GB" dirty="0"/>
              <a:t>Date of reintroduction in the Parliament- 19.09.2020 </a:t>
            </a:r>
            <a:r>
              <a:rPr lang="en-GB" sz="2100" dirty="0"/>
              <a:t>(Saturday)</a:t>
            </a:r>
            <a:r>
              <a:rPr lang="en-GB" sz="2000" dirty="0"/>
              <a:t> (Bill no 121 of 2020)</a:t>
            </a:r>
          </a:p>
          <a:p>
            <a:r>
              <a:rPr lang="en-GB" dirty="0"/>
              <a:t>Passed by the Lok Sabha- 22.09.2020 </a:t>
            </a:r>
            <a:r>
              <a:rPr lang="en-GB" sz="2300" dirty="0"/>
              <a:t>(Tuesday)</a:t>
            </a:r>
          </a:p>
          <a:p>
            <a:r>
              <a:rPr lang="en-GB" dirty="0"/>
              <a:t>Passed by the Rajya Sabha- 23.09.2020 </a:t>
            </a:r>
            <a:r>
              <a:rPr lang="en-GB" sz="2300" dirty="0"/>
              <a:t>(Wednesday)</a:t>
            </a:r>
          </a:p>
          <a:p>
            <a:r>
              <a:rPr lang="en-GB" dirty="0"/>
              <a:t>Presidential assent received- 28.09.2020 </a:t>
            </a:r>
            <a:r>
              <a:rPr lang="en-GB" sz="2300" dirty="0"/>
              <a:t>(Monday)</a:t>
            </a:r>
          </a:p>
          <a:p>
            <a:r>
              <a:rPr lang="en-GB" dirty="0" smtClean="0"/>
              <a:t>Code Provisions </a:t>
            </a:r>
            <a:r>
              <a:rPr lang="en-GB" dirty="0" smtClean="0"/>
              <a:t>Notified in the Gazette- 29.09.2020 </a:t>
            </a:r>
            <a:r>
              <a:rPr lang="en-GB" sz="2300" dirty="0"/>
              <a:t>(Tuesday) (Act 36 of </a:t>
            </a:r>
            <a:r>
              <a:rPr lang="en-GB" sz="2300" dirty="0" smtClean="0"/>
              <a:t>2020)</a:t>
            </a:r>
          </a:p>
          <a:p>
            <a:r>
              <a:rPr lang="en-GB" dirty="0" smtClean="0"/>
              <a:t>D</a:t>
            </a:r>
            <a:r>
              <a:rPr lang="en-GB" dirty="0" smtClean="0"/>
              <a:t>ate </a:t>
            </a:r>
            <a:r>
              <a:rPr lang="en-GB" dirty="0"/>
              <a:t>of implementation of Code- 21.11.2025</a:t>
            </a:r>
          </a:p>
          <a:p>
            <a:endParaRPr lang="en-GB" dirty="0"/>
          </a:p>
          <a:p>
            <a:r>
              <a:rPr lang="en-GB" dirty="0"/>
              <a:t>Draft SS Code (Central) Rules </a:t>
            </a:r>
            <a:r>
              <a:rPr lang="en-GB" dirty="0" smtClean="0"/>
              <a:t>notified-</a:t>
            </a:r>
          </a:p>
          <a:p>
            <a:r>
              <a:rPr lang="en-GB" sz="2600" dirty="0" smtClean="0"/>
              <a:t>First time- </a:t>
            </a:r>
            <a:r>
              <a:rPr lang="en-GB" sz="2600" dirty="0"/>
              <a:t>13.11.2020 </a:t>
            </a:r>
            <a:endParaRPr lang="en-GB" sz="2600" dirty="0" smtClean="0"/>
          </a:p>
          <a:p>
            <a:r>
              <a:rPr lang="en-GB" sz="2600" dirty="0" smtClean="0"/>
              <a:t>Second time- 03.06.2021</a:t>
            </a:r>
          </a:p>
          <a:p>
            <a:r>
              <a:rPr lang="en-GB" sz="2600" dirty="0" smtClean="0"/>
              <a:t>Third time- 30.12.2025</a:t>
            </a:r>
            <a:endParaRPr lang="en-GB" sz="2600" b="1" dirty="0" smtClean="0"/>
          </a:p>
          <a:p>
            <a:r>
              <a:rPr lang="en-GB" sz="3400" b="1" dirty="0" smtClean="0"/>
              <a:t>Final SS Central Rules Published-08.05.2026</a:t>
            </a:r>
            <a:endParaRPr lang="en-GB" sz="3400" b="1" dirty="0"/>
          </a:p>
          <a:p>
            <a:endParaRPr lang="en-GB" sz="1800" dirty="0"/>
          </a:p>
          <a:p>
            <a:pPr marL="0" indent="0">
              <a:buNone/>
            </a:pPr>
            <a:endParaRPr lang="en-IN" dirty="0"/>
          </a:p>
        </p:txBody>
      </p:sp>
    </p:spTree>
    <p:extLst>
      <p:ext uri="{BB962C8B-B14F-4D97-AF65-F5344CB8AC3E}">
        <p14:creationId xmlns:p14="http://schemas.microsoft.com/office/powerpoint/2010/main" val="1848070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FAQ dated 30.12.2025</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615" y="1600206"/>
            <a:ext cx="65527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683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FAQ dated 30.12.2025</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875" y="1939131"/>
            <a:ext cx="73342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231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FAQ dated 30.12.2025</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1634331"/>
            <a:ext cx="68008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659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1375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147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6" y="533400"/>
            <a:ext cx="891539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056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FAQ dated 16.03.2026</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629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FAQ dated 16.03.2026</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03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032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FAQ dated 16.03.2026</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084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743BDF-5D8F-4634-A50B-3C5DC2447171}"/>
              </a:ext>
            </a:extLst>
          </p:cNvPr>
          <p:cNvPicPr>
            <a:picLocks noChangeAspect="1"/>
          </p:cNvPicPr>
          <p:nvPr/>
        </p:nvPicPr>
        <p:blipFill>
          <a:blip r:embed="rId2"/>
          <a:stretch>
            <a:fillRect/>
          </a:stretch>
        </p:blipFill>
        <p:spPr>
          <a:xfrm>
            <a:off x="780273" y="294036"/>
            <a:ext cx="7462775" cy="581093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213D78A7-F9E7-4A3D-9B4D-5069EAE1FD23}"/>
                  </a:ext>
                </a:extLst>
              </p14:cNvPr>
              <p14:cNvContentPartPr/>
              <p14:nvPr/>
            </p14:nvContentPartPr>
            <p14:xfrm>
              <a:off x="5237640" y="4007111"/>
              <a:ext cx="2427570" cy="50400"/>
            </p14:xfrm>
          </p:contentPart>
        </mc:Choice>
        <mc:Fallback xmlns="">
          <p:pic>
            <p:nvPicPr>
              <p:cNvPr id="3" name="Ink 2">
                <a:extLst>
                  <a:ext uri="{FF2B5EF4-FFF2-40B4-BE49-F238E27FC236}">
                    <a16:creationId xmlns:a16="http://schemas.microsoft.com/office/drawing/2014/main" id="{213D78A7-F9E7-4A3D-9B4D-5069EAE1FD23}"/>
                  </a:ext>
                </a:extLst>
              </p:cNvPr>
              <p:cNvPicPr/>
              <p:nvPr/>
            </p:nvPicPr>
            <p:blipFill>
              <a:blip r:embed="rId4"/>
              <a:stretch>
                <a:fillRect/>
              </a:stretch>
            </p:blipFill>
            <p:spPr>
              <a:xfrm>
                <a:off x="6947520" y="3935111"/>
                <a:ext cx="3308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xmlns="" id="{E279D174-064D-42FB-9BF1-427FB737CC8B}"/>
                  </a:ext>
                </a:extLst>
              </p14:cNvPr>
              <p14:cNvContentPartPr/>
              <p14:nvPr/>
            </p14:nvContentPartPr>
            <p14:xfrm>
              <a:off x="1217070" y="4123751"/>
              <a:ext cx="2293110" cy="348480"/>
            </p14:xfrm>
          </p:contentPart>
        </mc:Choice>
        <mc:Fallback xmlns="">
          <p:pic>
            <p:nvPicPr>
              <p:cNvPr id="4" name="Ink 3">
                <a:extLst>
                  <a:ext uri="{FF2B5EF4-FFF2-40B4-BE49-F238E27FC236}">
                    <a16:creationId xmlns:a16="http://schemas.microsoft.com/office/drawing/2014/main" id="{E279D174-064D-42FB-9BF1-427FB737CC8B}"/>
                  </a:ext>
                </a:extLst>
              </p:cNvPr>
              <p:cNvPicPr/>
              <p:nvPr/>
            </p:nvPicPr>
            <p:blipFill>
              <a:blip r:embed="rId6"/>
              <a:stretch>
                <a:fillRect/>
              </a:stretch>
            </p:blipFill>
            <p:spPr>
              <a:xfrm>
                <a:off x="1586760" y="4051751"/>
                <a:ext cx="31291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xmlns="" id="{8944AB23-0876-4797-89EB-DAFC8DB151E9}"/>
                  </a:ext>
                </a:extLst>
              </p14:cNvPr>
              <p14:cNvContentPartPr/>
              <p14:nvPr/>
            </p14:nvContentPartPr>
            <p14:xfrm>
              <a:off x="6965640" y="3209351"/>
              <a:ext cx="706050" cy="360"/>
            </p14:xfrm>
          </p:contentPart>
        </mc:Choice>
        <mc:Fallback xmlns="">
          <p:pic>
            <p:nvPicPr>
              <p:cNvPr id="5" name="Ink 4">
                <a:extLst>
                  <a:ext uri="{FF2B5EF4-FFF2-40B4-BE49-F238E27FC236}">
                    <a16:creationId xmlns:a16="http://schemas.microsoft.com/office/drawing/2014/main" id="{8944AB23-0876-4797-89EB-DAFC8DB151E9}"/>
                  </a:ext>
                </a:extLst>
              </p:cNvPr>
              <p:cNvPicPr/>
              <p:nvPr/>
            </p:nvPicPr>
            <p:blipFill>
              <a:blip r:embed="rId8"/>
              <a:stretch>
                <a:fillRect/>
              </a:stretch>
            </p:blipFill>
            <p:spPr>
              <a:xfrm>
                <a:off x="9251520" y="3137351"/>
                <a:ext cx="1013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xmlns="" id="{8CE92868-8C07-404C-B95E-EA64B12163DC}"/>
                  </a:ext>
                </a:extLst>
              </p14:cNvPr>
              <p14:cNvContentPartPr/>
              <p14:nvPr/>
            </p14:nvContentPartPr>
            <p14:xfrm>
              <a:off x="1243800" y="3450551"/>
              <a:ext cx="5809320" cy="94320"/>
            </p14:xfrm>
          </p:contentPart>
        </mc:Choice>
        <mc:Fallback xmlns="">
          <p:pic>
            <p:nvPicPr>
              <p:cNvPr id="6" name="Ink 5">
                <a:extLst>
                  <a:ext uri="{FF2B5EF4-FFF2-40B4-BE49-F238E27FC236}">
                    <a16:creationId xmlns:a16="http://schemas.microsoft.com/office/drawing/2014/main" id="{8CE92868-8C07-404C-B95E-EA64B12163DC}"/>
                  </a:ext>
                </a:extLst>
              </p:cNvPr>
              <p:cNvPicPr/>
              <p:nvPr/>
            </p:nvPicPr>
            <p:blipFill>
              <a:blip r:embed="rId10"/>
              <a:stretch>
                <a:fillRect/>
              </a:stretch>
            </p:blipFill>
            <p:spPr>
              <a:xfrm>
                <a:off x="1622400" y="3378551"/>
                <a:ext cx="7817400" cy="237960"/>
              </a:xfrm>
              <a:prstGeom prst="rect">
                <a:avLst/>
              </a:prstGeom>
            </p:spPr>
          </p:pic>
        </mc:Fallback>
      </mc:AlternateContent>
    </p:spTree>
    <p:extLst>
      <p:ext uri="{BB962C8B-B14F-4D97-AF65-F5344CB8AC3E}">
        <p14:creationId xmlns:p14="http://schemas.microsoft.com/office/powerpoint/2010/main" val="1086180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F5CE14-C92E-446C-909B-BAD23B3DB892}"/>
              </a:ext>
            </a:extLst>
          </p:cNvPr>
          <p:cNvSpPr>
            <a:spLocks noGrp="1"/>
          </p:cNvSpPr>
          <p:nvPr>
            <p:ph idx="4294967295"/>
          </p:nvPr>
        </p:nvSpPr>
        <p:spPr>
          <a:xfrm>
            <a:off x="0" y="1600206"/>
            <a:ext cx="8229600" cy="4525963"/>
          </a:xfrm>
          <a:blipFill>
            <a:blip r:embed="rId2"/>
            <a:tile tx="0" ty="0" sx="100000" sy="100000" flip="none" algn="tl"/>
          </a:blipFill>
        </p:spPr>
        <p:txBody>
          <a:bodyPr>
            <a:normAutofit/>
          </a:bodyPr>
          <a:lstStyle/>
          <a:p>
            <a:pPr marL="0" indent="0" algn="ctr">
              <a:buNone/>
            </a:pPr>
            <a:r>
              <a:rPr lang="en-GB" sz="9600" dirty="0" err="1" smtClean="0">
                <a:solidFill>
                  <a:srgbClr val="7030A0"/>
                </a:solidFill>
              </a:rPr>
              <a:t>Thankyou</a:t>
            </a:r>
            <a:r>
              <a:rPr lang="en-GB" sz="9600" dirty="0" smtClean="0">
                <a:solidFill>
                  <a:srgbClr val="7030A0"/>
                </a:solidFill>
              </a:rPr>
              <a:t>.</a:t>
            </a:r>
            <a:endParaRPr lang="en-IN" sz="9600" dirty="0">
              <a:solidFill>
                <a:srgbClr val="7030A0"/>
              </a:solidFill>
            </a:endParaRPr>
          </a:p>
        </p:txBody>
      </p:sp>
      <p:sp>
        <p:nvSpPr>
          <p:cNvPr id="2" name="Footer Placeholder 1"/>
          <p:cNvSpPr>
            <a:spLocks noGrp="1"/>
          </p:cNvSpPr>
          <p:nvPr>
            <p:ph type="ftr" sz="quarter" idx="11"/>
          </p:nvPr>
        </p:nvSpPr>
        <p:spPr/>
        <p:txBody>
          <a:bodyPr/>
          <a:lstStyle/>
          <a:p>
            <a:r>
              <a:rPr lang="pt-BR" smtClean="0">
                <a:solidFill>
                  <a:prstClr val="black">
                    <a:tint val="75000"/>
                  </a:prstClr>
                </a:solidFill>
              </a:rPr>
              <a:t>P R Sinha, Joint Director</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6AD7EC-3559-4A72-8EF7-28238BDC9BA0}"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3537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Difference in Preamble</a:t>
            </a:r>
            <a:endParaRPr lang="en-IN" dirty="0"/>
          </a:p>
        </p:txBody>
      </p:sp>
      <p:sp>
        <p:nvSpPr>
          <p:cNvPr id="3" name="Content Placeholder 2"/>
          <p:cNvSpPr>
            <a:spLocks noGrp="1"/>
          </p:cNvSpPr>
          <p:nvPr>
            <p:ph idx="1"/>
          </p:nvPr>
        </p:nvSpPr>
        <p:spPr/>
        <p:txBody>
          <a:bodyPr/>
          <a:lstStyle/>
          <a:p>
            <a:r>
              <a:rPr lang="en-IN" dirty="0" smtClean="0"/>
              <a:t>ESI Act, 1948</a:t>
            </a:r>
          </a:p>
          <a:p>
            <a:endParaRPr lang="en-IN" dirty="0"/>
          </a:p>
          <a:p>
            <a:endParaRPr lang="en-IN" dirty="0" smtClean="0"/>
          </a:p>
          <a:p>
            <a:r>
              <a:rPr lang="en-IN" dirty="0" smtClean="0"/>
              <a:t>Code on Social Security,2020</a:t>
            </a:r>
            <a:endParaRPr lang="en-IN"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7" y="4267212"/>
            <a:ext cx="90963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2209812"/>
            <a:ext cx="875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255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smtClean="0"/>
              <a:t>Notification-Code on Social Security, 2020</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90600"/>
            <a:ext cx="883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918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smtClean="0"/>
              <a:t>Notification-Code on Social Security, 2020</a:t>
            </a: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7481"/>
            <a:ext cx="8585200"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7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Notification u/s </a:t>
            </a:r>
            <a:r>
              <a:rPr lang="en-US" dirty="0" smtClean="0"/>
              <a:t>142</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5" y="2074863"/>
            <a:ext cx="8686801"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2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4177</Words>
  <Application>Microsoft Office PowerPoint</Application>
  <PresentationFormat>On-screen Show (4:3)</PresentationFormat>
  <Paragraphs>350</Paragraphs>
  <Slides>59</Slides>
  <Notes>0</Notes>
  <HiddenSlides>0</HiddenSlides>
  <MMClips>0</MMClips>
  <ScaleCrop>false</ScaleCrop>
  <HeadingPairs>
    <vt:vector size="4" baseType="variant">
      <vt:variant>
        <vt:lpstr>Theme</vt:lpstr>
      </vt:variant>
      <vt:variant>
        <vt:i4>7</vt:i4>
      </vt:variant>
      <vt:variant>
        <vt:lpstr>Slide Titles</vt:lpstr>
      </vt:variant>
      <vt:variant>
        <vt:i4>59</vt:i4>
      </vt:variant>
    </vt:vector>
  </HeadingPairs>
  <TitlesOfParts>
    <vt:vector size="66" baseType="lpstr">
      <vt:lpstr>Office Theme</vt:lpstr>
      <vt:lpstr>1_Office Theme</vt:lpstr>
      <vt:lpstr>2_Office Theme</vt:lpstr>
      <vt:lpstr>3_Office Theme</vt:lpstr>
      <vt:lpstr>4_Office Theme</vt:lpstr>
      <vt:lpstr>5_Office Theme</vt:lpstr>
      <vt:lpstr>6_Office Theme</vt:lpstr>
      <vt:lpstr>Why New Labour Codes?</vt:lpstr>
      <vt:lpstr>Why Labour Codes</vt:lpstr>
      <vt:lpstr>Simplification</vt:lpstr>
      <vt:lpstr>Comparison</vt:lpstr>
      <vt:lpstr>The Journey of the Code on Social Security..</vt:lpstr>
      <vt:lpstr>Difference in Preamble</vt:lpstr>
      <vt:lpstr>Notification-Code on Social Security, 2020</vt:lpstr>
      <vt:lpstr>Notification-Code on Social Security, 2020</vt:lpstr>
      <vt:lpstr>Notification u/s 142</vt:lpstr>
      <vt:lpstr>Notification relating to EPFO under CoSS</vt:lpstr>
      <vt:lpstr>Section 164(1) of CoSS 2020</vt:lpstr>
      <vt:lpstr>Section 164(2)(a) of CoSS 2020</vt:lpstr>
      <vt:lpstr>Section 164(2)(c) of CoSS 2020</vt:lpstr>
      <vt:lpstr>Section 164(2)(b) of CoSS 2020</vt:lpstr>
      <vt:lpstr>Section 164(3) of CoSS 2020</vt:lpstr>
      <vt:lpstr>Section 6 of General Clauses Act 1897</vt:lpstr>
      <vt:lpstr>ESI under the Code on Social Security, 2020</vt:lpstr>
      <vt:lpstr>Code on Social Security, 2020</vt:lpstr>
      <vt:lpstr>Chapters applicable to ESIC</vt:lpstr>
      <vt:lpstr>Coverage relating to ESI</vt:lpstr>
      <vt:lpstr>Establishment</vt:lpstr>
      <vt:lpstr>Establishment (Under ESI Act)</vt:lpstr>
      <vt:lpstr>PowerPoint Presentation</vt:lpstr>
      <vt:lpstr>PowerPoint Presentation</vt:lpstr>
      <vt:lpstr>Factory</vt:lpstr>
      <vt:lpstr>Factory( as per ESI Act)</vt:lpstr>
      <vt:lpstr>Seasonal Factory</vt:lpstr>
      <vt:lpstr>Seasonal Factory(as per Code)</vt:lpstr>
      <vt:lpstr>Seasonal Factory (as per ESI Act)</vt:lpstr>
      <vt:lpstr>Registration/Filing of Returns </vt:lpstr>
      <vt:lpstr>Employee(as per Code)</vt:lpstr>
      <vt:lpstr>Employee(as per ESI Act)</vt:lpstr>
      <vt:lpstr>Insured Person</vt:lpstr>
      <vt:lpstr>Family </vt:lpstr>
      <vt:lpstr>Dependant </vt:lpstr>
      <vt:lpstr>Mandatory seeding of Aadhaar  </vt:lpstr>
      <vt:lpstr>Aadhaar</vt:lpstr>
      <vt:lpstr>Inspection </vt:lpstr>
      <vt:lpstr>Assessment &amp; determination of dues</vt:lpstr>
      <vt:lpstr>Compounding of Offences</vt:lpstr>
      <vt:lpstr>Wages </vt:lpstr>
      <vt:lpstr>Wages as per Labour Codes</vt:lpstr>
      <vt:lpstr>Wages under ESI Act.</vt:lpstr>
      <vt:lpstr>Inclusive Definition</vt:lpstr>
      <vt:lpstr>Non Inclusive</vt:lpstr>
      <vt:lpstr>50% Proviso</vt:lpstr>
      <vt:lpstr>Remuneration in Kind-15%</vt:lpstr>
      <vt:lpstr>Retaining allowance</vt:lpstr>
      <vt:lpstr>FAQ dated 30.12.2025</vt:lpstr>
      <vt:lpstr>FAQ dated 30.12.2025</vt:lpstr>
      <vt:lpstr>FAQ dated 30.12.2025</vt:lpstr>
      <vt:lpstr>FAQ dated 30.12.2025</vt:lpstr>
      <vt:lpstr>PowerPoint Presentation</vt:lpstr>
      <vt:lpstr>PowerPoint Presentation</vt:lpstr>
      <vt:lpstr>FAQ dated 16.03.2026</vt:lpstr>
      <vt:lpstr>FAQ dated 16.03.2026</vt:lpstr>
      <vt:lpstr>FAQ dated 16.03.2026</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New Labour Codes?</dc:title>
  <dc:creator>Priyaranjan Sinha</dc:creator>
  <cp:lastModifiedBy>Admin</cp:lastModifiedBy>
  <cp:revision>8</cp:revision>
  <dcterms:created xsi:type="dcterms:W3CDTF">2006-08-16T00:00:00Z</dcterms:created>
  <dcterms:modified xsi:type="dcterms:W3CDTF">2026-06-11T05:13:26Z</dcterms:modified>
</cp:coreProperties>
</file>